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67" r:id="rId2"/>
    <p:sldId id="288" r:id="rId3"/>
    <p:sldId id="424" r:id="rId4"/>
    <p:sldId id="426" r:id="rId5"/>
    <p:sldId id="460" r:id="rId6"/>
    <p:sldId id="266" r:id="rId7"/>
    <p:sldId id="270" r:id="rId8"/>
    <p:sldId id="271" r:id="rId9"/>
    <p:sldId id="272" r:id="rId10"/>
    <p:sldId id="433" r:id="rId11"/>
    <p:sldId id="463" r:id="rId12"/>
    <p:sldId id="464" r:id="rId13"/>
    <p:sldId id="465" r:id="rId14"/>
    <p:sldId id="466" r:id="rId15"/>
    <p:sldId id="462" r:id="rId16"/>
    <p:sldId id="422" r:id="rId17"/>
    <p:sldId id="428" r:id="rId18"/>
    <p:sldId id="459" r:id="rId19"/>
  </p:sldIdLst>
  <p:sldSz cx="10693400" cy="7562850"/>
  <p:notesSz cx="10693400" cy="75628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C39B7090-D14D-447B-B4AF-D44277E86188}">
          <p14:sldIdLst>
            <p14:sldId id="467"/>
            <p14:sldId id="288"/>
            <p14:sldId id="424"/>
            <p14:sldId id="426"/>
            <p14:sldId id="460"/>
            <p14:sldId id="266"/>
            <p14:sldId id="270"/>
            <p14:sldId id="271"/>
            <p14:sldId id="272"/>
            <p14:sldId id="433"/>
            <p14:sldId id="463"/>
            <p14:sldId id="464"/>
            <p14:sldId id="465"/>
            <p14:sldId id="466"/>
            <p14:sldId id="462"/>
            <p14:sldId id="422"/>
            <p14:sldId id="428"/>
            <p14:sldId id="45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74" autoAdjust="0"/>
    <p:restoredTop sz="93757" autoAdjust="0"/>
  </p:normalViewPr>
  <p:slideViewPr>
    <p:cSldViewPr>
      <p:cViewPr>
        <p:scale>
          <a:sx n="80" d="100"/>
          <a:sy n="80" d="100"/>
        </p:scale>
        <p:origin x="-510" y="17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216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DDB6E-2030-4FAE-9C5F-B4977011F7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719C7B9-1F82-4962-BD13-2BBD6D7BC701}">
      <dgm:prSet custT="1"/>
      <dgm:spPr/>
      <dgm:t>
        <a:bodyPr/>
        <a:lstStyle/>
        <a:p>
          <a:r>
            <a:rPr lang="en-US" sz="2000" dirty="0"/>
            <a:t>ON</a:t>
          </a:r>
          <a:r>
            <a:rPr lang="el-GR" sz="2000" dirty="0"/>
            <a:t>-</a:t>
          </a:r>
          <a:r>
            <a:rPr lang="en-US" sz="2000" dirty="0"/>
            <a:t>LINE </a:t>
          </a:r>
          <a:r>
            <a:rPr lang="el-GR" sz="2000" dirty="0"/>
            <a:t>ΠΑΡΑΚΟΛΟΥΘΗΣΗ ΚΡΙΣΙΜΩΝ ΠΑΡΑΜΕΤΡΩΝ ΤΩΝ ΕΓΚΑΤΑΣΤΑΣΕΩΝ ΥΔΡΕΥΣΗΣ (ΠΑΡΟΧΗ, ΠΙΕΣΗ, ΚΑΤΑΝΑΛΩΣΗ ΕΝΕΡΓΕΙΑΣ, ΛΕΙΤΟΥΡΓΙΑ ΑΝΤΛΙΩΝ, ΠΑΡΟΥΣΙΑ ΑΤΟΜΩΝ ΣΤΟ ΧΩΡΟ ΚΤΛ.)</a:t>
          </a:r>
        </a:p>
      </dgm:t>
    </dgm:pt>
    <dgm:pt modelId="{50386783-8545-4EE7-B01A-73A2AF028E3F}" type="parTrans" cxnId="{C0E75EDD-AB7B-41F1-962C-4124F0AA4C1F}">
      <dgm:prSet/>
      <dgm:spPr/>
      <dgm:t>
        <a:bodyPr/>
        <a:lstStyle/>
        <a:p>
          <a:endParaRPr lang="el-GR" sz="2000"/>
        </a:p>
      </dgm:t>
    </dgm:pt>
    <dgm:pt modelId="{D5048206-CFF3-442B-AAC8-69F94CD96BD7}" type="sibTrans" cxnId="{C0E75EDD-AB7B-41F1-962C-4124F0AA4C1F}">
      <dgm:prSet/>
      <dgm:spPr/>
      <dgm:t>
        <a:bodyPr/>
        <a:lstStyle/>
        <a:p>
          <a:endParaRPr lang="el-GR" sz="2000"/>
        </a:p>
      </dgm:t>
    </dgm:pt>
    <dgm:pt modelId="{24C61DAA-ED56-4702-B65C-CF2E1DEC68E5}">
      <dgm:prSet custT="1"/>
      <dgm:spPr/>
      <dgm:t>
        <a:bodyPr/>
        <a:lstStyle/>
        <a:p>
          <a:r>
            <a:rPr lang="el-GR" sz="2000" dirty="0"/>
            <a:t>ΕΝΗΜΕΡΩΣΗ ΣΕ ΔΙΑΚΡΙΤΑ ΕΠΙΠΕΔΑ:</a:t>
          </a:r>
        </a:p>
      </dgm:t>
    </dgm:pt>
    <dgm:pt modelId="{937A5E57-A1FA-4C97-8E53-FA5EEC3FA69C}" type="parTrans" cxnId="{A2B3E4EA-CABF-49FA-A564-0D797E95210B}">
      <dgm:prSet/>
      <dgm:spPr/>
      <dgm:t>
        <a:bodyPr/>
        <a:lstStyle/>
        <a:p>
          <a:endParaRPr lang="el-GR" sz="2000"/>
        </a:p>
      </dgm:t>
    </dgm:pt>
    <dgm:pt modelId="{F9FCC816-5D29-4AB5-8C86-3872C4EAE468}" type="sibTrans" cxnId="{A2B3E4EA-CABF-49FA-A564-0D797E95210B}">
      <dgm:prSet/>
      <dgm:spPr/>
      <dgm:t>
        <a:bodyPr/>
        <a:lstStyle/>
        <a:p>
          <a:endParaRPr lang="el-GR" sz="2000"/>
        </a:p>
      </dgm:t>
    </dgm:pt>
    <dgm:pt modelId="{7B86512D-9A94-4B86-9473-2398B4DD701D}">
      <dgm:prSet custT="1"/>
      <dgm:spPr/>
      <dgm:t>
        <a:bodyPr/>
        <a:lstStyle/>
        <a:p>
          <a:r>
            <a:rPr lang="el-GR" sz="2000" dirty="0"/>
            <a:t>ΣΥΝΕΡΓΑΤΕΣ – ΥΔΡΑΥΛΙΚΟΙ, ΗΛΕΚΤΡΟΛΟΓΟΙ</a:t>
          </a:r>
        </a:p>
      </dgm:t>
    </dgm:pt>
    <dgm:pt modelId="{D4E6D058-BE12-4726-A76A-AE3EEA52122F}" type="parTrans" cxnId="{5736BFAC-CDD5-4D9C-9B9A-9197F9DD3AB0}">
      <dgm:prSet/>
      <dgm:spPr/>
      <dgm:t>
        <a:bodyPr/>
        <a:lstStyle/>
        <a:p>
          <a:endParaRPr lang="el-GR" sz="2000"/>
        </a:p>
      </dgm:t>
    </dgm:pt>
    <dgm:pt modelId="{0A414C73-947E-42E0-B403-66FD998A5F3A}" type="sibTrans" cxnId="{5736BFAC-CDD5-4D9C-9B9A-9197F9DD3AB0}">
      <dgm:prSet/>
      <dgm:spPr/>
      <dgm:t>
        <a:bodyPr/>
        <a:lstStyle/>
        <a:p>
          <a:endParaRPr lang="el-GR" sz="2000"/>
        </a:p>
      </dgm:t>
    </dgm:pt>
    <dgm:pt modelId="{3F71F53D-D8EC-4916-9CEF-2810A0F724C5}">
      <dgm:prSet custT="1"/>
      <dgm:spPr/>
      <dgm:t>
        <a:bodyPr/>
        <a:lstStyle/>
        <a:p>
          <a:r>
            <a:rPr lang="el-GR" sz="2000" dirty="0"/>
            <a:t>ΜΗΧΑΝΙΚΟΙ</a:t>
          </a:r>
        </a:p>
      </dgm:t>
    </dgm:pt>
    <dgm:pt modelId="{BBE1067C-5EC1-47A5-B765-F03393AD5F19}" type="parTrans" cxnId="{7B85C7EF-7746-4F1B-91B8-0FECDAD42489}">
      <dgm:prSet/>
      <dgm:spPr/>
      <dgm:t>
        <a:bodyPr/>
        <a:lstStyle/>
        <a:p>
          <a:endParaRPr lang="el-GR" sz="2000"/>
        </a:p>
      </dgm:t>
    </dgm:pt>
    <dgm:pt modelId="{187DAA99-EDA7-408E-BCE1-E083CADC2FA6}" type="sibTrans" cxnId="{7B85C7EF-7746-4F1B-91B8-0FECDAD42489}">
      <dgm:prSet/>
      <dgm:spPr/>
      <dgm:t>
        <a:bodyPr/>
        <a:lstStyle/>
        <a:p>
          <a:endParaRPr lang="el-GR" sz="2000"/>
        </a:p>
      </dgm:t>
    </dgm:pt>
    <dgm:pt modelId="{B3691790-5FC7-410D-B78D-32F689F83CCC}">
      <dgm:prSet custT="1"/>
      <dgm:spPr/>
      <dgm:t>
        <a:bodyPr/>
        <a:lstStyle/>
        <a:p>
          <a:r>
            <a:rPr lang="el-GR" sz="2000" dirty="0"/>
            <a:t>ΔΙΟΙΚΗΣΗ</a:t>
          </a:r>
        </a:p>
      </dgm:t>
    </dgm:pt>
    <dgm:pt modelId="{A30D8183-691C-4639-B253-E3CE9A81196E}" type="parTrans" cxnId="{ADCCF170-FEEA-49FB-A4EE-7E2FABD95E9E}">
      <dgm:prSet/>
      <dgm:spPr/>
      <dgm:t>
        <a:bodyPr/>
        <a:lstStyle/>
        <a:p>
          <a:endParaRPr lang="el-GR" sz="2000"/>
        </a:p>
      </dgm:t>
    </dgm:pt>
    <dgm:pt modelId="{F6651E60-801D-4FDE-9DCC-4028799BE30B}" type="sibTrans" cxnId="{ADCCF170-FEEA-49FB-A4EE-7E2FABD95E9E}">
      <dgm:prSet/>
      <dgm:spPr/>
      <dgm:t>
        <a:bodyPr/>
        <a:lstStyle/>
        <a:p>
          <a:endParaRPr lang="el-GR" sz="2000"/>
        </a:p>
      </dgm:t>
    </dgm:pt>
    <dgm:pt modelId="{1FB2424B-7011-429B-AE32-10A296381B7B}">
      <dgm:prSet/>
      <dgm:spPr/>
      <dgm:t>
        <a:bodyPr/>
        <a:lstStyle/>
        <a:p>
          <a:r>
            <a:rPr lang="en-US" dirty="0"/>
            <a:t>REPORTS</a:t>
          </a:r>
          <a:r>
            <a:rPr lang="el-GR" dirty="0"/>
            <a:t> (ΑΥΤΟΜΑΤΟΠΟΙΗΜΕΝΗ ΕΚΔΟΣΗ ΑΝΑΦΟΡΩΝ)</a:t>
          </a:r>
        </a:p>
        <a:p>
          <a:r>
            <a:rPr lang="en-US" dirty="0"/>
            <a:t>   (</a:t>
          </a:r>
          <a:r>
            <a:rPr lang="el-GR" dirty="0"/>
            <a:t>ΗΜΕΡΗΣΙΑ – ΕΒΔΟΜΑΔΙΑΙΑ – ΜΗΝΙΑΙΑ – ΕΤΗΣΙΑ</a:t>
          </a:r>
          <a:r>
            <a:rPr lang="en-US" dirty="0"/>
            <a:t>)</a:t>
          </a:r>
          <a:endParaRPr lang="el-GR" dirty="0"/>
        </a:p>
      </dgm:t>
    </dgm:pt>
    <dgm:pt modelId="{ED4E4436-CF50-4C39-A4B4-8D9947199D2D}" type="parTrans" cxnId="{93303543-C480-42C7-A43A-968C1B8AF386}">
      <dgm:prSet/>
      <dgm:spPr/>
      <dgm:t>
        <a:bodyPr/>
        <a:lstStyle/>
        <a:p>
          <a:endParaRPr lang="el-GR"/>
        </a:p>
      </dgm:t>
    </dgm:pt>
    <dgm:pt modelId="{83A24B38-59AD-4BA9-B568-DE8B5DCEF827}" type="sibTrans" cxnId="{93303543-C480-42C7-A43A-968C1B8AF386}">
      <dgm:prSet/>
      <dgm:spPr/>
      <dgm:t>
        <a:bodyPr/>
        <a:lstStyle/>
        <a:p>
          <a:endParaRPr lang="el-GR"/>
        </a:p>
      </dgm:t>
    </dgm:pt>
    <dgm:pt modelId="{3305E8DD-A35C-4817-8952-D58DDCE9E6FE}">
      <dgm:prSet/>
      <dgm:spPr/>
      <dgm:t>
        <a:bodyPr/>
        <a:lstStyle/>
        <a:p>
          <a:r>
            <a:rPr lang="el-GR" dirty="0"/>
            <a:t>ΥΛΟΠΟΙΗΣΗ ΑΥΤΟΜΑΤΩΝ ΣΕΝΑΡΙΩΝ ΛΕΙΤΟΥΡΓΙΑΣ ΤΩΝ ΕΓΚΑΤΑΣΤΑΣΕΩΝ ΥΔΡΕΥΣΗΣ (ΜΕ </a:t>
          </a:r>
          <a:r>
            <a:rPr lang="en-US" dirty="0"/>
            <a:t>SETPOINT </a:t>
          </a:r>
          <a:r>
            <a:rPr lang="el-GR" dirty="0"/>
            <a:t>ΠΑΡΟΧΗΣ ΚΑΙ ΣΤΑΘΜΗΣ, ΜΕ ΧΡΟΝΟΠΡΟΓΡΑΜΜΑ, ΜΕ ΚΡΗΤΙΡΙΟ ΚΑΤΑΝΑΛΩΣΗ ΕΝΕΡΓΕΙΑΣ, ΧΕΙΡΟΚΙΝΗΤΑ ΚΤΛ.)</a:t>
          </a:r>
        </a:p>
      </dgm:t>
    </dgm:pt>
    <dgm:pt modelId="{729D5B05-1AD9-43DF-8BF8-4BB4B0198251}" type="parTrans" cxnId="{1D7F6E99-A06A-4B6C-92FC-589749F8BC51}">
      <dgm:prSet/>
      <dgm:spPr/>
      <dgm:t>
        <a:bodyPr/>
        <a:lstStyle/>
        <a:p>
          <a:endParaRPr lang="el-GR"/>
        </a:p>
      </dgm:t>
    </dgm:pt>
    <dgm:pt modelId="{5D7A72CB-6A9C-446E-AFF7-BB2CE3534EDA}" type="sibTrans" cxnId="{1D7F6E99-A06A-4B6C-92FC-589749F8BC51}">
      <dgm:prSet/>
      <dgm:spPr/>
      <dgm:t>
        <a:bodyPr/>
        <a:lstStyle/>
        <a:p>
          <a:endParaRPr lang="el-GR"/>
        </a:p>
      </dgm:t>
    </dgm:pt>
    <dgm:pt modelId="{A5FAA8B6-24F4-490C-A0BE-D403E939B4ED}" type="pres">
      <dgm:prSet presAssocID="{737DDB6E-2030-4FAE-9C5F-B4977011F7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5BD1B10C-FDCA-4676-A038-8B64DCA5CA55}" type="pres">
      <dgm:prSet presAssocID="{737DDB6E-2030-4FAE-9C5F-B4977011F7BB}" presName="Name1" presStyleCnt="0"/>
      <dgm:spPr/>
    </dgm:pt>
    <dgm:pt modelId="{B0BCBB7A-898E-485E-82CA-8523DA7DC0A3}" type="pres">
      <dgm:prSet presAssocID="{737DDB6E-2030-4FAE-9C5F-B4977011F7BB}" presName="cycle" presStyleCnt="0"/>
      <dgm:spPr/>
    </dgm:pt>
    <dgm:pt modelId="{13156978-D247-44B8-A4D4-CEFB137FCC34}" type="pres">
      <dgm:prSet presAssocID="{737DDB6E-2030-4FAE-9C5F-B4977011F7BB}" presName="srcNode" presStyleLbl="node1" presStyleIdx="0" presStyleCnt="4"/>
      <dgm:spPr/>
    </dgm:pt>
    <dgm:pt modelId="{6D469046-66E7-4C6D-AEA3-26103F48D164}" type="pres">
      <dgm:prSet presAssocID="{737DDB6E-2030-4FAE-9C5F-B4977011F7BB}" presName="conn" presStyleLbl="parChTrans1D2" presStyleIdx="0" presStyleCnt="1"/>
      <dgm:spPr/>
      <dgm:t>
        <a:bodyPr/>
        <a:lstStyle/>
        <a:p>
          <a:endParaRPr lang="el-GR"/>
        </a:p>
      </dgm:t>
    </dgm:pt>
    <dgm:pt modelId="{F5A93A6D-8145-4617-9D25-D38EEB8E7E1C}" type="pres">
      <dgm:prSet presAssocID="{737DDB6E-2030-4FAE-9C5F-B4977011F7BB}" presName="extraNode" presStyleLbl="node1" presStyleIdx="0" presStyleCnt="4"/>
      <dgm:spPr/>
    </dgm:pt>
    <dgm:pt modelId="{7B06DEDC-B7EB-458F-A5C3-D25B81035531}" type="pres">
      <dgm:prSet presAssocID="{737DDB6E-2030-4FAE-9C5F-B4977011F7BB}" presName="dstNode" presStyleLbl="node1" presStyleIdx="0" presStyleCnt="4"/>
      <dgm:spPr/>
    </dgm:pt>
    <dgm:pt modelId="{3BB866B2-9237-49EB-B843-5DAA8AFAC93B}" type="pres">
      <dgm:prSet presAssocID="{B719C7B9-1F82-4962-BD13-2BBD6D7BC701}" presName="text_1" presStyleLbl="node1" presStyleIdx="0" presStyleCnt="4" custScaleX="102550" custScaleY="12172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4E359E-5CC7-42D5-A2C1-D6370755ABB0}" type="pres">
      <dgm:prSet presAssocID="{B719C7B9-1F82-4962-BD13-2BBD6D7BC701}" presName="accent_1" presStyleCnt="0"/>
      <dgm:spPr/>
    </dgm:pt>
    <dgm:pt modelId="{3FA1F62E-335C-4391-86E7-0B145DE27DF1}" type="pres">
      <dgm:prSet presAssocID="{B719C7B9-1F82-4962-BD13-2BBD6D7BC701}" presName="accentRepeatNode" presStyleLbl="solidFgAcc1" presStyleIdx="0" presStyleCnt="4"/>
      <dgm:spPr/>
    </dgm:pt>
    <dgm:pt modelId="{25E2FD97-689F-4977-8F7B-2FE68FA7ECD6}" type="pres">
      <dgm:prSet presAssocID="{3305E8DD-A35C-4817-8952-D58DDCE9E6F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0DEEE1-0305-4DAC-8A78-AB81B19FD4AF}" type="pres">
      <dgm:prSet presAssocID="{3305E8DD-A35C-4817-8952-D58DDCE9E6FE}" presName="accent_2" presStyleCnt="0"/>
      <dgm:spPr/>
    </dgm:pt>
    <dgm:pt modelId="{505C7E9D-CA27-41B5-ACE2-B974346FEA2E}" type="pres">
      <dgm:prSet presAssocID="{3305E8DD-A35C-4817-8952-D58DDCE9E6FE}" presName="accentRepeatNode" presStyleLbl="solidFgAcc1" presStyleIdx="1" presStyleCnt="4"/>
      <dgm:spPr/>
    </dgm:pt>
    <dgm:pt modelId="{AD30ECB2-7880-48EC-9AF4-2E7846CC1480}" type="pres">
      <dgm:prSet presAssocID="{1FB2424B-7011-429B-AE32-10A296381B7B}" presName="text_3" presStyleLbl="node1" presStyleIdx="2" presStyleCnt="4" custLinFactNeighborX="900" custLinFactNeighborY="-225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837E2BA-A637-418B-A21F-2F763290A650}" type="pres">
      <dgm:prSet presAssocID="{1FB2424B-7011-429B-AE32-10A296381B7B}" presName="accent_3" presStyleCnt="0"/>
      <dgm:spPr/>
    </dgm:pt>
    <dgm:pt modelId="{839C242A-5618-4633-889D-B2F7F7A4919A}" type="pres">
      <dgm:prSet presAssocID="{1FB2424B-7011-429B-AE32-10A296381B7B}" presName="accentRepeatNode" presStyleLbl="solidFgAcc1" presStyleIdx="2" presStyleCnt="4" custLinFactNeighborX="4164" custLinFactNeighborY="-15604"/>
      <dgm:spPr/>
    </dgm:pt>
    <dgm:pt modelId="{B639174C-83B0-407C-A8B3-C80BF07C86DC}" type="pres">
      <dgm:prSet presAssocID="{24C61DAA-ED56-4702-B65C-CF2E1DEC68E5}" presName="text_4" presStyleLbl="node1" presStyleIdx="3" presStyleCnt="4" custScaleX="101210" custScaleY="19105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C8A5FD-D1BD-40E4-85CC-695B6EB0E216}" type="pres">
      <dgm:prSet presAssocID="{24C61DAA-ED56-4702-B65C-CF2E1DEC68E5}" presName="accent_4" presStyleCnt="0"/>
      <dgm:spPr/>
    </dgm:pt>
    <dgm:pt modelId="{13C0A5CD-3B0B-4C58-B012-BBEFA0C5D2B0}" type="pres">
      <dgm:prSet presAssocID="{24C61DAA-ED56-4702-B65C-CF2E1DEC68E5}" presName="accentRepeatNode" presStyleLbl="solidFgAcc1" presStyleIdx="3" presStyleCnt="4"/>
      <dgm:spPr/>
    </dgm:pt>
  </dgm:ptLst>
  <dgm:cxnLst>
    <dgm:cxn modelId="{D4B6C7CE-5EDD-47AE-AA48-9F2DF7D4E265}" type="presOf" srcId="{3F71F53D-D8EC-4916-9CEF-2810A0F724C5}" destId="{B639174C-83B0-407C-A8B3-C80BF07C86DC}" srcOrd="0" destOrd="2" presId="urn:microsoft.com/office/officeart/2008/layout/VerticalCurvedList"/>
    <dgm:cxn modelId="{ADCCF170-FEEA-49FB-A4EE-7E2FABD95E9E}" srcId="{24C61DAA-ED56-4702-B65C-CF2E1DEC68E5}" destId="{B3691790-5FC7-410D-B78D-32F689F83CCC}" srcOrd="2" destOrd="0" parTransId="{A30D8183-691C-4639-B253-E3CE9A81196E}" sibTransId="{F6651E60-801D-4FDE-9DCC-4028799BE30B}"/>
    <dgm:cxn modelId="{93303543-C480-42C7-A43A-968C1B8AF386}" srcId="{737DDB6E-2030-4FAE-9C5F-B4977011F7BB}" destId="{1FB2424B-7011-429B-AE32-10A296381B7B}" srcOrd="2" destOrd="0" parTransId="{ED4E4436-CF50-4C39-A4B4-8D9947199D2D}" sibTransId="{83A24B38-59AD-4BA9-B568-DE8B5DCEF827}"/>
    <dgm:cxn modelId="{AE1F1EE1-2C3E-4095-8C5E-D99A0CA42654}" type="presOf" srcId="{D5048206-CFF3-442B-AAC8-69F94CD96BD7}" destId="{6D469046-66E7-4C6D-AEA3-26103F48D164}" srcOrd="0" destOrd="0" presId="urn:microsoft.com/office/officeart/2008/layout/VerticalCurvedList"/>
    <dgm:cxn modelId="{A2B3E4EA-CABF-49FA-A564-0D797E95210B}" srcId="{737DDB6E-2030-4FAE-9C5F-B4977011F7BB}" destId="{24C61DAA-ED56-4702-B65C-CF2E1DEC68E5}" srcOrd="3" destOrd="0" parTransId="{937A5E57-A1FA-4C97-8E53-FA5EEC3FA69C}" sibTransId="{F9FCC816-5D29-4AB5-8C86-3872C4EAE468}"/>
    <dgm:cxn modelId="{91041960-0637-4A32-B9A3-E08CCE7FCD12}" type="presOf" srcId="{B719C7B9-1F82-4962-BD13-2BBD6D7BC701}" destId="{3BB866B2-9237-49EB-B843-5DAA8AFAC93B}" srcOrd="0" destOrd="0" presId="urn:microsoft.com/office/officeart/2008/layout/VerticalCurvedList"/>
    <dgm:cxn modelId="{CB8ED223-A19C-403F-8681-BFBB3E948C8D}" type="presOf" srcId="{1FB2424B-7011-429B-AE32-10A296381B7B}" destId="{AD30ECB2-7880-48EC-9AF4-2E7846CC1480}" srcOrd="0" destOrd="0" presId="urn:microsoft.com/office/officeart/2008/layout/VerticalCurvedList"/>
    <dgm:cxn modelId="{1AE33142-BA20-4D75-871C-7B997D02BFC9}" type="presOf" srcId="{7B86512D-9A94-4B86-9473-2398B4DD701D}" destId="{B639174C-83B0-407C-A8B3-C80BF07C86DC}" srcOrd="0" destOrd="1" presId="urn:microsoft.com/office/officeart/2008/layout/VerticalCurvedList"/>
    <dgm:cxn modelId="{C0E75EDD-AB7B-41F1-962C-4124F0AA4C1F}" srcId="{737DDB6E-2030-4FAE-9C5F-B4977011F7BB}" destId="{B719C7B9-1F82-4962-BD13-2BBD6D7BC701}" srcOrd="0" destOrd="0" parTransId="{50386783-8545-4EE7-B01A-73A2AF028E3F}" sibTransId="{D5048206-CFF3-442B-AAC8-69F94CD96BD7}"/>
    <dgm:cxn modelId="{7481FC80-F528-4BA0-B583-CE0DB002B2DD}" type="presOf" srcId="{3305E8DD-A35C-4817-8952-D58DDCE9E6FE}" destId="{25E2FD97-689F-4977-8F7B-2FE68FA7ECD6}" srcOrd="0" destOrd="0" presId="urn:microsoft.com/office/officeart/2008/layout/VerticalCurvedList"/>
    <dgm:cxn modelId="{801B4C9A-4013-482B-9A26-3C5415EBAB9A}" type="presOf" srcId="{B3691790-5FC7-410D-B78D-32F689F83CCC}" destId="{B639174C-83B0-407C-A8B3-C80BF07C86DC}" srcOrd="0" destOrd="3" presId="urn:microsoft.com/office/officeart/2008/layout/VerticalCurvedList"/>
    <dgm:cxn modelId="{7B85C7EF-7746-4F1B-91B8-0FECDAD42489}" srcId="{24C61DAA-ED56-4702-B65C-CF2E1DEC68E5}" destId="{3F71F53D-D8EC-4916-9CEF-2810A0F724C5}" srcOrd="1" destOrd="0" parTransId="{BBE1067C-5EC1-47A5-B765-F03393AD5F19}" sibTransId="{187DAA99-EDA7-408E-BCE1-E083CADC2FA6}"/>
    <dgm:cxn modelId="{C72DA997-47DC-44D7-B0F6-C5794FAE6E42}" type="presOf" srcId="{737DDB6E-2030-4FAE-9C5F-B4977011F7BB}" destId="{A5FAA8B6-24F4-490C-A0BE-D403E939B4ED}" srcOrd="0" destOrd="0" presId="urn:microsoft.com/office/officeart/2008/layout/VerticalCurvedList"/>
    <dgm:cxn modelId="{1D7F6E99-A06A-4B6C-92FC-589749F8BC51}" srcId="{737DDB6E-2030-4FAE-9C5F-B4977011F7BB}" destId="{3305E8DD-A35C-4817-8952-D58DDCE9E6FE}" srcOrd="1" destOrd="0" parTransId="{729D5B05-1AD9-43DF-8BF8-4BB4B0198251}" sibTransId="{5D7A72CB-6A9C-446E-AFF7-BB2CE3534EDA}"/>
    <dgm:cxn modelId="{6E793A4D-9262-4B91-BB45-610774B73D53}" type="presOf" srcId="{24C61DAA-ED56-4702-B65C-CF2E1DEC68E5}" destId="{B639174C-83B0-407C-A8B3-C80BF07C86DC}" srcOrd="0" destOrd="0" presId="urn:microsoft.com/office/officeart/2008/layout/VerticalCurvedList"/>
    <dgm:cxn modelId="{5736BFAC-CDD5-4D9C-9B9A-9197F9DD3AB0}" srcId="{24C61DAA-ED56-4702-B65C-CF2E1DEC68E5}" destId="{7B86512D-9A94-4B86-9473-2398B4DD701D}" srcOrd="0" destOrd="0" parTransId="{D4E6D058-BE12-4726-A76A-AE3EEA52122F}" sibTransId="{0A414C73-947E-42E0-B403-66FD998A5F3A}"/>
    <dgm:cxn modelId="{9A915703-D596-455B-AA17-B25C897805F0}" type="presParOf" srcId="{A5FAA8B6-24F4-490C-A0BE-D403E939B4ED}" destId="{5BD1B10C-FDCA-4676-A038-8B64DCA5CA55}" srcOrd="0" destOrd="0" presId="urn:microsoft.com/office/officeart/2008/layout/VerticalCurvedList"/>
    <dgm:cxn modelId="{FC010CCE-E931-4FBD-B735-40D3F4A4E851}" type="presParOf" srcId="{5BD1B10C-FDCA-4676-A038-8B64DCA5CA55}" destId="{B0BCBB7A-898E-485E-82CA-8523DA7DC0A3}" srcOrd="0" destOrd="0" presId="urn:microsoft.com/office/officeart/2008/layout/VerticalCurvedList"/>
    <dgm:cxn modelId="{0C1E86BB-E3E0-4CBC-BED2-9428EDB2D492}" type="presParOf" srcId="{B0BCBB7A-898E-485E-82CA-8523DA7DC0A3}" destId="{13156978-D247-44B8-A4D4-CEFB137FCC34}" srcOrd="0" destOrd="0" presId="urn:microsoft.com/office/officeart/2008/layout/VerticalCurvedList"/>
    <dgm:cxn modelId="{116A1C89-DC81-4C7B-8D8A-CC2139BFE91B}" type="presParOf" srcId="{B0BCBB7A-898E-485E-82CA-8523DA7DC0A3}" destId="{6D469046-66E7-4C6D-AEA3-26103F48D164}" srcOrd="1" destOrd="0" presId="urn:microsoft.com/office/officeart/2008/layout/VerticalCurvedList"/>
    <dgm:cxn modelId="{A5B74E36-01F2-4F73-A0F1-F91034496F40}" type="presParOf" srcId="{B0BCBB7A-898E-485E-82CA-8523DA7DC0A3}" destId="{F5A93A6D-8145-4617-9D25-D38EEB8E7E1C}" srcOrd="2" destOrd="0" presId="urn:microsoft.com/office/officeart/2008/layout/VerticalCurvedList"/>
    <dgm:cxn modelId="{B74B9024-C091-435F-946B-B72EEAFB590A}" type="presParOf" srcId="{B0BCBB7A-898E-485E-82CA-8523DA7DC0A3}" destId="{7B06DEDC-B7EB-458F-A5C3-D25B81035531}" srcOrd="3" destOrd="0" presId="urn:microsoft.com/office/officeart/2008/layout/VerticalCurvedList"/>
    <dgm:cxn modelId="{AB0937D2-F93D-469A-B67B-30F8110E90AF}" type="presParOf" srcId="{5BD1B10C-FDCA-4676-A038-8B64DCA5CA55}" destId="{3BB866B2-9237-49EB-B843-5DAA8AFAC93B}" srcOrd="1" destOrd="0" presId="urn:microsoft.com/office/officeart/2008/layout/VerticalCurvedList"/>
    <dgm:cxn modelId="{95DC1F18-E333-4F75-97B8-166E88760904}" type="presParOf" srcId="{5BD1B10C-FDCA-4676-A038-8B64DCA5CA55}" destId="{D74E359E-5CC7-42D5-A2C1-D6370755ABB0}" srcOrd="2" destOrd="0" presId="urn:microsoft.com/office/officeart/2008/layout/VerticalCurvedList"/>
    <dgm:cxn modelId="{BA017638-0C42-4F96-B45D-CB8DAC36510C}" type="presParOf" srcId="{D74E359E-5CC7-42D5-A2C1-D6370755ABB0}" destId="{3FA1F62E-335C-4391-86E7-0B145DE27DF1}" srcOrd="0" destOrd="0" presId="urn:microsoft.com/office/officeart/2008/layout/VerticalCurvedList"/>
    <dgm:cxn modelId="{CD996B4D-8EA0-4EE1-9B26-B01EF03143B4}" type="presParOf" srcId="{5BD1B10C-FDCA-4676-A038-8B64DCA5CA55}" destId="{25E2FD97-689F-4977-8F7B-2FE68FA7ECD6}" srcOrd="3" destOrd="0" presId="urn:microsoft.com/office/officeart/2008/layout/VerticalCurvedList"/>
    <dgm:cxn modelId="{461BABA5-3749-4A4C-A89F-F2FF40A46802}" type="presParOf" srcId="{5BD1B10C-FDCA-4676-A038-8B64DCA5CA55}" destId="{810DEEE1-0305-4DAC-8A78-AB81B19FD4AF}" srcOrd="4" destOrd="0" presId="urn:microsoft.com/office/officeart/2008/layout/VerticalCurvedList"/>
    <dgm:cxn modelId="{D7400876-F66D-4C37-AA5A-5AE105231B1C}" type="presParOf" srcId="{810DEEE1-0305-4DAC-8A78-AB81B19FD4AF}" destId="{505C7E9D-CA27-41B5-ACE2-B974346FEA2E}" srcOrd="0" destOrd="0" presId="urn:microsoft.com/office/officeart/2008/layout/VerticalCurvedList"/>
    <dgm:cxn modelId="{17751F4D-01F4-4485-9379-2A1758507C33}" type="presParOf" srcId="{5BD1B10C-FDCA-4676-A038-8B64DCA5CA55}" destId="{AD30ECB2-7880-48EC-9AF4-2E7846CC1480}" srcOrd="5" destOrd="0" presId="urn:microsoft.com/office/officeart/2008/layout/VerticalCurvedList"/>
    <dgm:cxn modelId="{45BB1417-51D9-4E95-902C-36138BB0A8C2}" type="presParOf" srcId="{5BD1B10C-FDCA-4676-A038-8B64DCA5CA55}" destId="{5837E2BA-A637-418B-A21F-2F763290A650}" srcOrd="6" destOrd="0" presId="urn:microsoft.com/office/officeart/2008/layout/VerticalCurvedList"/>
    <dgm:cxn modelId="{ED8753DD-74A4-451B-966E-75502A60D355}" type="presParOf" srcId="{5837E2BA-A637-418B-A21F-2F763290A650}" destId="{839C242A-5618-4633-889D-B2F7F7A4919A}" srcOrd="0" destOrd="0" presId="urn:microsoft.com/office/officeart/2008/layout/VerticalCurvedList"/>
    <dgm:cxn modelId="{47A5A9FA-C2FA-4CD8-8BBA-1CA4B4E8C0D9}" type="presParOf" srcId="{5BD1B10C-FDCA-4676-A038-8B64DCA5CA55}" destId="{B639174C-83B0-407C-A8B3-C80BF07C86DC}" srcOrd="7" destOrd="0" presId="urn:microsoft.com/office/officeart/2008/layout/VerticalCurvedList"/>
    <dgm:cxn modelId="{BA0E35E0-EF70-4CD7-9721-A8A881B51F37}" type="presParOf" srcId="{5BD1B10C-FDCA-4676-A038-8B64DCA5CA55}" destId="{28C8A5FD-D1BD-40E4-85CC-695B6EB0E216}" srcOrd="8" destOrd="0" presId="urn:microsoft.com/office/officeart/2008/layout/VerticalCurvedList"/>
    <dgm:cxn modelId="{4852D9AF-8189-4C31-A762-AF7B10B62A17}" type="presParOf" srcId="{28C8A5FD-D1BD-40E4-85CC-695B6EB0E216}" destId="{13C0A5CD-3B0B-4C58-B012-BBEFA0C5D2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01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58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672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ysClr val="windowText" lastClr="000000"/>
                </a:solidFill>
              </a:rPr>
              <a:t>--</a:t>
            </a:r>
            <a:r>
              <a:rPr lang="el-GR" sz="1200" kern="0" dirty="0">
                <a:solidFill>
                  <a:sysClr val="windowText" lastClr="000000"/>
                </a:solidFill>
              </a:rPr>
              <a:t>SCADA</a:t>
            </a:r>
            <a:br>
              <a:rPr lang="el-GR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--GIS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9000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284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ct val="106300"/>
              </a:lnSpc>
            </a:pPr>
            <a:r>
              <a:rPr spc="5" dirty="0"/>
              <a:t>Ε</a:t>
            </a:r>
            <a:r>
              <a:rPr dirty="0"/>
              <a:t>υ</a:t>
            </a:r>
            <a:r>
              <a:rPr spc="-25" dirty="0"/>
              <a:t>ρ</a:t>
            </a:r>
            <a:r>
              <a:rPr dirty="0"/>
              <a:t>ω</a:t>
            </a:r>
            <a:r>
              <a:rPr spc="-5" dirty="0"/>
              <a:t>π</a:t>
            </a:r>
            <a:r>
              <a:rPr spc="5" dirty="0"/>
              <a:t>α</a:t>
            </a:r>
            <a:r>
              <a:rPr spc="-10" dirty="0"/>
              <a:t>ϊ</a:t>
            </a:r>
            <a:r>
              <a:rPr spc="-25" dirty="0"/>
              <a:t>κ</a:t>
            </a:r>
            <a:r>
              <a:rPr dirty="0"/>
              <a:t>ό</a:t>
            </a:r>
            <a:r>
              <a:rPr spc="-10" dirty="0"/>
              <a:t> </a:t>
            </a:r>
            <a:r>
              <a:rPr dirty="0"/>
              <a:t>Τ</a:t>
            </a:r>
            <a:r>
              <a:rPr spc="5" dirty="0"/>
              <a:t>αμ</a:t>
            </a:r>
            <a:r>
              <a:rPr spc="-10" dirty="0"/>
              <a:t>εί</a:t>
            </a:r>
            <a:r>
              <a:rPr dirty="0"/>
              <a:t>ο </a:t>
            </a:r>
            <a:r>
              <a:rPr spc="-5" dirty="0"/>
              <a:t>Π</a:t>
            </a:r>
            <a:r>
              <a:rPr spc="-10" dirty="0"/>
              <a:t>ε</a:t>
            </a:r>
            <a:r>
              <a:rPr spc="-5" dirty="0"/>
              <a:t>ρ</a:t>
            </a:r>
            <a:r>
              <a:rPr spc="-10" dirty="0"/>
              <a:t>ι</a:t>
            </a:r>
            <a:r>
              <a:rPr dirty="0"/>
              <a:t>φ</a:t>
            </a:r>
            <a:r>
              <a:rPr spc="-10" dirty="0"/>
              <a:t>ε</a:t>
            </a:r>
            <a:r>
              <a:rPr spc="-5" dirty="0"/>
              <a:t>ρ</a:t>
            </a:r>
            <a:r>
              <a:rPr spc="-10" dirty="0"/>
              <a:t>ει</a:t>
            </a:r>
            <a:r>
              <a:rPr spc="5" dirty="0"/>
              <a:t>α</a:t>
            </a:r>
            <a:r>
              <a:rPr spc="-5" dirty="0"/>
              <a:t>κ</a:t>
            </a:r>
            <a:r>
              <a:rPr dirty="0"/>
              <a:t>ής</a:t>
            </a:r>
            <a:r>
              <a:rPr spc="-25" dirty="0"/>
              <a:t> </a:t>
            </a:r>
            <a:r>
              <a:rPr spc="-5" dirty="0"/>
              <a:t>Α</a:t>
            </a:r>
            <a:r>
              <a:rPr dirty="0"/>
              <a:t>ν</a:t>
            </a:r>
            <a:r>
              <a:rPr spc="-15" dirty="0"/>
              <a:t>ά</a:t>
            </a:r>
            <a:r>
              <a:rPr spc="-5" dirty="0"/>
              <a:t>π</a:t>
            </a:r>
            <a:r>
              <a:rPr dirty="0"/>
              <a:t>τυ</a:t>
            </a:r>
            <a:r>
              <a:rPr spc="-30" dirty="0"/>
              <a:t>ξ</a:t>
            </a:r>
            <a:r>
              <a:rPr dirty="0"/>
              <a:t>ης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04B14-EEA9-4167-9BE3-EB484E666971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Σ</a:t>
            </a:r>
            <a:r>
              <a:rPr dirty="0"/>
              <a:t>ε</a:t>
            </a:r>
            <a:r>
              <a:rPr spc="-15" dirty="0"/>
              <a:t>λ</a:t>
            </a:r>
            <a:r>
              <a:rPr dirty="0"/>
              <a:t>ίδα</a:t>
            </a:r>
            <a:r>
              <a:rPr spc="-10" dirty="0"/>
              <a:t> </a:t>
            </a:r>
            <a:fld id="{81D60167-4931-47E6-BA6A-407CBD079E47}" type="slidenum">
              <a:rPr b="1" spc="-10" dirty="0">
                <a:latin typeface="Calibri"/>
                <a:cs typeface="Calibri"/>
              </a:rPr>
              <a:pPr marL="12700">
                <a:lnSpc>
                  <a:spcPct val="100000"/>
                </a:lnSpc>
              </a:pPr>
              <a:t>‹#›</a:t>
            </a:fld>
            <a:r>
              <a:rPr b="1" spc="10" dirty="0">
                <a:latin typeface="Calibri"/>
                <a:cs typeface="Calibri"/>
              </a:rPr>
              <a:t> </a:t>
            </a:r>
            <a:r>
              <a:rPr spc="-5" dirty="0"/>
              <a:t>α</a:t>
            </a:r>
            <a:r>
              <a:rPr spc="-10" dirty="0"/>
              <a:t>π</a:t>
            </a:r>
            <a:r>
              <a:rPr dirty="0"/>
              <a:t>ό</a:t>
            </a:r>
            <a:r>
              <a:rPr spc="10" dirty="0"/>
              <a:t> </a:t>
            </a:r>
            <a:r>
              <a:rPr b="1" spc="-10" dirty="0">
                <a:latin typeface="Calibri"/>
                <a:cs typeface="Calibri"/>
              </a:rPr>
              <a:t>27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ct val="106300"/>
              </a:lnSpc>
            </a:pPr>
            <a:r>
              <a:rPr spc="5" dirty="0"/>
              <a:t>Ε</a:t>
            </a:r>
            <a:r>
              <a:rPr dirty="0"/>
              <a:t>υ</a:t>
            </a:r>
            <a:r>
              <a:rPr spc="-25" dirty="0"/>
              <a:t>ρ</a:t>
            </a:r>
            <a:r>
              <a:rPr dirty="0"/>
              <a:t>ω</a:t>
            </a:r>
            <a:r>
              <a:rPr spc="-5" dirty="0"/>
              <a:t>π</a:t>
            </a:r>
            <a:r>
              <a:rPr spc="5" dirty="0"/>
              <a:t>α</a:t>
            </a:r>
            <a:r>
              <a:rPr spc="-10" dirty="0"/>
              <a:t>ϊ</a:t>
            </a:r>
            <a:r>
              <a:rPr spc="-25" dirty="0"/>
              <a:t>κ</a:t>
            </a:r>
            <a:r>
              <a:rPr dirty="0"/>
              <a:t>ό</a:t>
            </a:r>
            <a:r>
              <a:rPr spc="-10" dirty="0"/>
              <a:t> </a:t>
            </a:r>
            <a:r>
              <a:rPr dirty="0"/>
              <a:t>Τ</a:t>
            </a:r>
            <a:r>
              <a:rPr spc="5" dirty="0"/>
              <a:t>αμ</a:t>
            </a:r>
            <a:r>
              <a:rPr spc="-10" dirty="0"/>
              <a:t>εί</a:t>
            </a:r>
            <a:r>
              <a:rPr dirty="0"/>
              <a:t>ο </a:t>
            </a:r>
            <a:r>
              <a:rPr spc="-5" dirty="0"/>
              <a:t>Π</a:t>
            </a:r>
            <a:r>
              <a:rPr spc="-10" dirty="0"/>
              <a:t>ε</a:t>
            </a:r>
            <a:r>
              <a:rPr spc="-5" dirty="0"/>
              <a:t>ρ</a:t>
            </a:r>
            <a:r>
              <a:rPr spc="-10" dirty="0"/>
              <a:t>ι</a:t>
            </a:r>
            <a:r>
              <a:rPr dirty="0"/>
              <a:t>φ</a:t>
            </a:r>
            <a:r>
              <a:rPr spc="-10" dirty="0"/>
              <a:t>ε</a:t>
            </a:r>
            <a:r>
              <a:rPr spc="-5" dirty="0"/>
              <a:t>ρ</a:t>
            </a:r>
            <a:r>
              <a:rPr spc="-10" dirty="0"/>
              <a:t>ει</a:t>
            </a:r>
            <a:r>
              <a:rPr spc="5" dirty="0"/>
              <a:t>α</a:t>
            </a:r>
            <a:r>
              <a:rPr spc="-5" dirty="0"/>
              <a:t>κ</a:t>
            </a:r>
            <a:r>
              <a:rPr dirty="0"/>
              <a:t>ής</a:t>
            </a:r>
            <a:r>
              <a:rPr spc="-25" dirty="0"/>
              <a:t> </a:t>
            </a:r>
            <a:r>
              <a:rPr spc="-5" dirty="0"/>
              <a:t>Α</a:t>
            </a:r>
            <a:r>
              <a:rPr dirty="0"/>
              <a:t>ν</a:t>
            </a:r>
            <a:r>
              <a:rPr spc="-15" dirty="0"/>
              <a:t>ά</a:t>
            </a:r>
            <a:r>
              <a:rPr spc="-5" dirty="0"/>
              <a:t>π</a:t>
            </a:r>
            <a:r>
              <a:rPr dirty="0"/>
              <a:t>τυ</a:t>
            </a:r>
            <a:r>
              <a:rPr spc="-30" dirty="0"/>
              <a:t>ξ</a:t>
            </a:r>
            <a:r>
              <a:rPr dirty="0"/>
              <a:t>ης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0691-84B1-46D3-9C22-F01A23F659A5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Σ</a:t>
            </a:r>
            <a:r>
              <a:rPr dirty="0"/>
              <a:t>ε</a:t>
            </a:r>
            <a:r>
              <a:rPr spc="-15" dirty="0"/>
              <a:t>λ</a:t>
            </a:r>
            <a:r>
              <a:rPr dirty="0"/>
              <a:t>ίδα</a:t>
            </a:r>
            <a:r>
              <a:rPr spc="-10" dirty="0"/>
              <a:t> </a:t>
            </a:r>
            <a:fld id="{81D60167-4931-47E6-BA6A-407CBD079E47}" type="slidenum">
              <a:rPr b="1" spc="-10" dirty="0">
                <a:latin typeface="Calibri"/>
                <a:cs typeface="Calibri"/>
              </a:rPr>
              <a:pPr marL="12700">
                <a:lnSpc>
                  <a:spcPct val="100000"/>
                </a:lnSpc>
              </a:pPr>
              <a:t>‹#›</a:t>
            </a:fld>
            <a:r>
              <a:rPr b="1" spc="10" dirty="0">
                <a:latin typeface="Calibri"/>
                <a:cs typeface="Calibri"/>
              </a:rPr>
              <a:t> </a:t>
            </a:r>
            <a:r>
              <a:rPr spc="-5" dirty="0"/>
              <a:t>α</a:t>
            </a:r>
            <a:r>
              <a:rPr spc="-10" dirty="0"/>
              <a:t>π</a:t>
            </a:r>
            <a:r>
              <a:rPr dirty="0"/>
              <a:t>ό</a:t>
            </a:r>
            <a:r>
              <a:rPr spc="10" dirty="0"/>
              <a:t> </a:t>
            </a:r>
            <a:r>
              <a:rPr b="1" spc="-10" dirty="0">
                <a:latin typeface="Calibri"/>
                <a:cs typeface="Calibri"/>
              </a:rPr>
              <a:t>27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ct val="106300"/>
              </a:lnSpc>
            </a:pPr>
            <a:r>
              <a:rPr spc="5" dirty="0"/>
              <a:t>Ε</a:t>
            </a:r>
            <a:r>
              <a:rPr dirty="0"/>
              <a:t>υ</a:t>
            </a:r>
            <a:r>
              <a:rPr spc="-25" dirty="0"/>
              <a:t>ρ</a:t>
            </a:r>
            <a:r>
              <a:rPr dirty="0"/>
              <a:t>ω</a:t>
            </a:r>
            <a:r>
              <a:rPr spc="-5" dirty="0"/>
              <a:t>π</a:t>
            </a:r>
            <a:r>
              <a:rPr spc="5" dirty="0"/>
              <a:t>α</a:t>
            </a:r>
            <a:r>
              <a:rPr spc="-10" dirty="0"/>
              <a:t>ϊ</a:t>
            </a:r>
            <a:r>
              <a:rPr spc="-25" dirty="0"/>
              <a:t>κ</a:t>
            </a:r>
            <a:r>
              <a:rPr dirty="0"/>
              <a:t>ό</a:t>
            </a:r>
            <a:r>
              <a:rPr spc="-10" dirty="0"/>
              <a:t> </a:t>
            </a:r>
            <a:r>
              <a:rPr dirty="0"/>
              <a:t>Τ</a:t>
            </a:r>
            <a:r>
              <a:rPr spc="5" dirty="0"/>
              <a:t>αμ</a:t>
            </a:r>
            <a:r>
              <a:rPr spc="-10" dirty="0"/>
              <a:t>εί</a:t>
            </a:r>
            <a:r>
              <a:rPr dirty="0"/>
              <a:t>ο </a:t>
            </a:r>
            <a:r>
              <a:rPr spc="-5" dirty="0"/>
              <a:t>Π</a:t>
            </a:r>
            <a:r>
              <a:rPr spc="-10" dirty="0"/>
              <a:t>ε</a:t>
            </a:r>
            <a:r>
              <a:rPr spc="-5" dirty="0"/>
              <a:t>ρ</a:t>
            </a:r>
            <a:r>
              <a:rPr spc="-10" dirty="0"/>
              <a:t>ι</a:t>
            </a:r>
            <a:r>
              <a:rPr dirty="0"/>
              <a:t>φ</a:t>
            </a:r>
            <a:r>
              <a:rPr spc="-10" dirty="0"/>
              <a:t>ε</a:t>
            </a:r>
            <a:r>
              <a:rPr spc="-5" dirty="0"/>
              <a:t>ρ</a:t>
            </a:r>
            <a:r>
              <a:rPr spc="-10" dirty="0"/>
              <a:t>ει</a:t>
            </a:r>
            <a:r>
              <a:rPr spc="5" dirty="0"/>
              <a:t>α</a:t>
            </a:r>
            <a:r>
              <a:rPr spc="-5" dirty="0"/>
              <a:t>κ</a:t>
            </a:r>
            <a:r>
              <a:rPr dirty="0"/>
              <a:t>ής</a:t>
            </a:r>
            <a:r>
              <a:rPr spc="-25" dirty="0"/>
              <a:t> </a:t>
            </a:r>
            <a:r>
              <a:rPr spc="-5" dirty="0"/>
              <a:t>Α</a:t>
            </a:r>
            <a:r>
              <a:rPr dirty="0"/>
              <a:t>ν</a:t>
            </a:r>
            <a:r>
              <a:rPr spc="-15" dirty="0"/>
              <a:t>ά</a:t>
            </a:r>
            <a:r>
              <a:rPr spc="-5" dirty="0"/>
              <a:t>π</a:t>
            </a:r>
            <a:r>
              <a:rPr dirty="0"/>
              <a:t>τυ</a:t>
            </a:r>
            <a:r>
              <a:rPr spc="-30" dirty="0"/>
              <a:t>ξ</a:t>
            </a:r>
            <a:r>
              <a:rPr dirty="0"/>
              <a:t>ης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2D141-5901-4C94-9464-DB808EFE413E}" type="datetime1">
              <a:rPr lang="en-US" smtClean="0"/>
              <a:t>4/12/2023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Σ</a:t>
            </a:r>
            <a:r>
              <a:rPr dirty="0"/>
              <a:t>ε</a:t>
            </a:r>
            <a:r>
              <a:rPr spc="-15" dirty="0"/>
              <a:t>λ</a:t>
            </a:r>
            <a:r>
              <a:rPr dirty="0"/>
              <a:t>ίδα</a:t>
            </a:r>
            <a:r>
              <a:rPr spc="-10" dirty="0"/>
              <a:t> </a:t>
            </a:r>
            <a:fld id="{81D60167-4931-47E6-BA6A-407CBD079E47}" type="slidenum">
              <a:rPr b="1" spc="-10" dirty="0">
                <a:latin typeface="Calibri"/>
                <a:cs typeface="Calibri"/>
              </a:rPr>
              <a:pPr marL="12700">
                <a:lnSpc>
                  <a:spcPct val="100000"/>
                </a:lnSpc>
              </a:pPr>
              <a:t>‹#›</a:t>
            </a:fld>
            <a:r>
              <a:rPr b="1" spc="10" dirty="0">
                <a:latin typeface="Calibri"/>
                <a:cs typeface="Calibri"/>
              </a:rPr>
              <a:t> </a:t>
            </a:r>
            <a:r>
              <a:rPr spc="-5" dirty="0"/>
              <a:t>α</a:t>
            </a:r>
            <a:r>
              <a:rPr spc="-10" dirty="0"/>
              <a:t>π</a:t>
            </a:r>
            <a:r>
              <a:rPr dirty="0"/>
              <a:t>ό</a:t>
            </a:r>
            <a:r>
              <a:rPr spc="10" dirty="0"/>
              <a:t> </a:t>
            </a:r>
            <a:r>
              <a:rPr b="1" spc="-10" dirty="0">
                <a:latin typeface="Calibri"/>
                <a:cs typeface="Calibri"/>
              </a:rPr>
              <a:t>27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ct val="106300"/>
              </a:lnSpc>
            </a:pPr>
            <a:r>
              <a:rPr spc="5" dirty="0"/>
              <a:t>Ε</a:t>
            </a:r>
            <a:r>
              <a:rPr dirty="0"/>
              <a:t>υ</a:t>
            </a:r>
            <a:r>
              <a:rPr spc="-25" dirty="0"/>
              <a:t>ρ</a:t>
            </a:r>
            <a:r>
              <a:rPr dirty="0"/>
              <a:t>ω</a:t>
            </a:r>
            <a:r>
              <a:rPr spc="-5" dirty="0"/>
              <a:t>π</a:t>
            </a:r>
            <a:r>
              <a:rPr spc="5" dirty="0"/>
              <a:t>α</a:t>
            </a:r>
            <a:r>
              <a:rPr spc="-10" dirty="0"/>
              <a:t>ϊ</a:t>
            </a:r>
            <a:r>
              <a:rPr spc="-25" dirty="0"/>
              <a:t>κ</a:t>
            </a:r>
            <a:r>
              <a:rPr dirty="0"/>
              <a:t>ό</a:t>
            </a:r>
            <a:r>
              <a:rPr spc="-10" dirty="0"/>
              <a:t> </a:t>
            </a:r>
            <a:r>
              <a:rPr dirty="0"/>
              <a:t>Τ</a:t>
            </a:r>
            <a:r>
              <a:rPr spc="5" dirty="0"/>
              <a:t>αμ</a:t>
            </a:r>
            <a:r>
              <a:rPr spc="-10" dirty="0"/>
              <a:t>εί</a:t>
            </a:r>
            <a:r>
              <a:rPr dirty="0"/>
              <a:t>ο </a:t>
            </a:r>
            <a:r>
              <a:rPr spc="-5" dirty="0"/>
              <a:t>Π</a:t>
            </a:r>
            <a:r>
              <a:rPr spc="-10" dirty="0"/>
              <a:t>ε</a:t>
            </a:r>
            <a:r>
              <a:rPr spc="-5" dirty="0"/>
              <a:t>ρ</a:t>
            </a:r>
            <a:r>
              <a:rPr spc="-10" dirty="0"/>
              <a:t>ι</a:t>
            </a:r>
            <a:r>
              <a:rPr dirty="0"/>
              <a:t>φ</a:t>
            </a:r>
            <a:r>
              <a:rPr spc="-10" dirty="0"/>
              <a:t>ε</a:t>
            </a:r>
            <a:r>
              <a:rPr spc="-5" dirty="0"/>
              <a:t>ρ</a:t>
            </a:r>
            <a:r>
              <a:rPr spc="-10" dirty="0"/>
              <a:t>ει</a:t>
            </a:r>
            <a:r>
              <a:rPr spc="5" dirty="0"/>
              <a:t>α</a:t>
            </a:r>
            <a:r>
              <a:rPr spc="-5" dirty="0"/>
              <a:t>κ</a:t>
            </a:r>
            <a:r>
              <a:rPr dirty="0"/>
              <a:t>ής</a:t>
            </a:r>
            <a:r>
              <a:rPr spc="-25" dirty="0"/>
              <a:t> </a:t>
            </a:r>
            <a:r>
              <a:rPr spc="-5" dirty="0"/>
              <a:t>Α</a:t>
            </a:r>
            <a:r>
              <a:rPr dirty="0"/>
              <a:t>ν</a:t>
            </a:r>
            <a:r>
              <a:rPr spc="-15" dirty="0"/>
              <a:t>ά</a:t>
            </a:r>
            <a:r>
              <a:rPr spc="-5" dirty="0"/>
              <a:t>π</a:t>
            </a:r>
            <a:r>
              <a:rPr dirty="0"/>
              <a:t>τυ</a:t>
            </a:r>
            <a:r>
              <a:rPr spc="-30" dirty="0"/>
              <a:t>ξ</a:t>
            </a:r>
            <a:r>
              <a:rPr dirty="0"/>
              <a:t>ης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7277-D2E1-418A-89B4-6D20B4870F1A}" type="datetime1">
              <a:rPr lang="en-US" smtClean="0"/>
              <a:t>4/12/2023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Σ</a:t>
            </a:r>
            <a:r>
              <a:rPr dirty="0"/>
              <a:t>ε</a:t>
            </a:r>
            <a:r>
              <a:rPr spc="-15" dirty="0"/>
              <a:t>λ</a:t>
            </a:r>
            <a:r>
              <a:rPr dirty="0"/>
              <a:t>ίδα</a:t>
            </a:r>
            <a:r>
              <a:rPr spc="-10" dirty="0"/>
              <a:t> </a:t>
            </a:r>
            <a:fld id="{81D60167-4931-47E6-BA6A-407CBD079E47}" type="slidenum">
              <a:rPr b="1" spc="-10" dirty="0">
                <a:latin typeface="Calibri"/>
                <a:cs typeface="Calibri"/>
              </a:rPr>
              <a:pPr marL="12700">
                <a:lnSpc>
                  <a:spcPct val="100000"/>
                </a:lnSpc>
              </a:pPr>
              <a:t>‹#›</a:t>
            </a:fld>
            <a:r>
              <a:rPr b="1" spc="10" dirty="0">
                <a:latin typeface="Calibri"/>
                <a:cs typeface="Calibri"/>
              </a:rPr>
              <a:t> </a:t>
            </a:r>
            <a:r>
              <a:rPr spc="-5" dirty="0"/>
              <a:t>α</a:t>
            </a:r>
            <a:r>
              <a:rPr spc="-10" dirty="0"/>
              <a:t>π</a:t>
            </a:r>
            <a:r>
              <a:rPr dirty="0"/>
              <a:t>ό</a:t>
            </a:r>
            <a:r>
              <a:rPr spc="10" dirty="0"/>
              <a:t> </a:t>
            </a:r>
            <a:r>
              <a:rPr b="1" spc="-10" dirty="0">
                <a:latin typeface="Calibri"/>
                <a:cs typeface="Calibri"/>
              </a:rPr>
              <a:t>27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ct val="106300"/>
              </a:lnSpc>
            </a:pPr>
            <a:r>
              <a:rPr spc="5" dirty="0"/>
              <a:t>Ε</a:t>
            </a:r>
            <a:r>
              <a:rPr dirty="0"/>
              <a:t>υ</a:t>
            </a:r>
            <a:r>
              <a:rPr spc="-25" dirty="0"/>
              <a:t>ρ</a:t>
            </a:r>
            <a:r>
              <a:rPr dirty="0"/>
              <a:t>ω</a:t>
            </a:r>
            <a:r>
              <a:rPr spc="-5" dirty="0"/>
              <a:t>π</a:t>
            </a:r>
            <a:r>
              <a:rPr spc="5" dirty="0"/>
              <a:t>α</a:t>
            </a:r>
            <a:r>
              <a:rPr spc="-10" dirty="0"/>
              <a:t>ϊ</a:t>
            </a:r>
            <a:r>
              <a:rPr spc="-25" dirty="0"/>
              <a:t>κ</a:t>
            </a:r>
            <a:r>
              <a:rPr dirty="0"/>
              <a:t>ό</a:t>
            </a:r>
            <a:r>
              <a:rPr spc="-10" dirty="0"/>
              <a:t> </a:t>
            </a:r>
            <a:r>
              <a:rPr dirty="0"/>
              <a:t>Τ</a:t>
            </a:r>
            <a:r>
              <a:rPr spc="5" dirty="0"/>
              <a:t>αμ</a:t>
            </a:r>
            <a:r>
              <a:rPr spc="-10" dirty="0"/>
              <a:t>εί</a:t>
            </a:r>
            <a:r>
              <a:rPr dirty="0"/>
              <a:t>ο </a:t>
            </a:r>
            <a:r>
              <a:rPr spc="-5" dirty="0"/>
              <a:t>Π</a:t>
            </a:r>
            <a:r>
              <a:rPr spc="-10" dirty="0"/>
              <a:t>ε</a:t>
            </a:r>
            <a:r>
              <a:rPr spc="-5" dirty="0"/>
              <a:t>ρ</a:t>
            </a:r>
            <a:r>
              <a:rPr spc="-10" dirty="0"/>
              <a:t>ι</a:t>
            </a:r>
            <a:r>
              <a:rPr dirty="0"/>
              <a:t>φ</a:t>
            </a:r>
            <a:r>
              <a:rPr spc="-10" dirty="0"/>
              <a:t>ε</a:t>
            </a:r>
            <a:r>
              <a:rPr spc="-5" dirty="0"/>
              <a:t>ρ</a:t>
            </a:r>
            <a:r>
              <a:rPr spc="-10" dirty="0"/>
              <a:t>ει</a:t>
            </a:r>
            <a:r>
              <a:rPr spc="5" dirty="0"/>
              <a:t>α</a:t>
            </a:r>
            <a:r>
              <a:rPr spc="-5" dirty="0"/>
              <a:t>κ</a:t>
            </a:r>
            <a:r>
              <a:rPr dirty="0"/>
              <a:t>ής</a:t>
            </a:r>
            <a:r>
              <a:rPr spc="-25" dirty="0"/>
              <a:t> </a:t>
            </a:r>
            <a:r>
              <a:rPr spc="-5" dirty="0"/>
              <a:t>Α</a:t>
            </a:r>
            <a:r>
              <a:rPr dirty="0"/>
              <a:t>ν</a:t>
            </a:r>
            <a:r>
              <a:rPr spc="-15" dirty="0"/>
              <a:t>ά</a:t>
            </a:r>
            <a:r>
              <a:rPr spc="-5" dirty="0"/>
              <a:t>π</a:t>
            </a:r>
            <a:r>
              <a:rPr dirty="0"/>
              <a:t>τυ</a:t>
            </a:r>
            <a:r>
              <a:rPr spc="-30" dirty="0"/>
              <a:t>ξ</a:t>
            </a:r>
            <a:r>
              <a:rPr dirty="0"/>
              <a:t>ης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51D07-2700-4352-999C-5F0182C01F27}" type="datetime1">
              <a:rPr lang="en-US" smtClean="0"/>
              <a:t>4/12/2023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Σ</a:t>
            </a:r>
            <a:r>
              <a:rPr dirty="0"/>
              <a:t>ε</a:t>
            </a:r>
            <a:r>
              <a:rPr spc="-15" dirty="0"/>
              <a:t>λ</a:t>
            </a:r>
            <a:r>
              <a:rPr dirty="0"/>
              <a:t>ίδα</a:t>
            </a:r>
            <a:r>
              <a:rPr spc="-10" dirty="0"/>
              <a:t> </a:t>
            </a:r>
            <a:fld id="{81D60167-4931-47E6-BA6A-407CBD079E47}" type="slidenum">
              <a:rPr b="1" spc="-10" dirty="0">
                <a:latin typeface="Calibri"/>
                <a:cs typeface="Calibri"/>
              </a:rPr>
              <a:pPr marL="12700">
                <a:lnSpc>
                  <a:spcPct val="100000"/>
                </a:lnSpc>
              </a:pPr>
              <a:t>‹#›</a:t>
            </a:fld>
            <a:r>
              <a:rPr b="1" spc="10" dirty="0">
                <a:latin typeface="Calibri"/>
                <a:cs typeface="Calibri"/>
              </a:rPr>
              <a:t> </a:t>
            </a:r>
            <a:r>
              <a:rPr spc="-5" dirty="0"/>
              <a:t>α</a:t>
            </a:r>
            <a:r>
              <a:rPr spc="-10" dirty="0"/>
              <a:t>π</a:t>
            </a:r>
            <a:r>
              <a:rPr dirty="0"/>
              <a:t>ό</a:t>
            </a:r>
            <a:r>
              <a:rPr spc="10" dirty="0"/>
              <a:t> </a:t>
            </a:r>
            <a:r>
              <a:rPr b="1" spc="-10" dirty="0">
                <a:latin typeface="Calibri"/>
                <a:cs typeface="Calibri"/>
              </a:rPr>
              <a:t>27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7205" y="6928485"/>
            <a:ext cx="532130" cy="333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44865" y="6966585"/>
            <a:ext cx="621665" cy="3568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00" y="269875"/>
            <a:ext cx="577088" cy="6527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45500" y="365125"/>
            <a:ext cx="390525" cy="4108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33055" y="375285"/>
            <a:ext cx="415925" cy="4108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47784" y="373380"/>
            <a:ext cx="375284" cy="4057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3"/>
            <a:ext cx="9624059" cy="121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6477" y="6969442"/>
            <a:ext cx="1141095" cy="256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5080">
              <a:lnSpc>
                <a:spcPct val="106300"/>
              </a:lnSpc>
            </a:pPr>
            <a:r>
              <a:rPr spc="5" dirty="0"/>
              <a:t>Ε</a:t>
            </a:r>
            <a:r>
              <a:rPr dirty="0"/>
              <a:t>υ</a:t>
            </a:r>
            <a:r>
              <a:rPr spc="-25" dirty="0"/>
              <a:t>ρ</a:t>
            </a:r>
            <a:r>
              <a:rPr dirty="0"/>
              <a:t>ω</a:t>
            </a:r>
            <a:r>
              <a:rPr spc="-5" dirty="0"/>
              <a:t>π</a:t>
            </a:r>
            <a:r>
              <a:rPr spc="5" dirty="0"/>
              <a:t>α</a:t>
            </a:r>
            <a:r>
              <a:rPr spc="-10" dirty="0"/>
              <a:t>ϊ</a:t>
            </a:r>
            <a:r>
              <a:rPr spc="-25" dirty="0"/>
              <a:t>κ</a:t>
            </a:r>
            <a:r>
              <a:rPr dirty="0"/>
              <a:t>ό</a:t>
            </a:r>
            <a:r>
              <a:rPr spc="-10" dirty="0"/>
              <a:t> </a:t>
            </a:r>
            <a:r>
              <a:rPr dirty="0"/>
              <a:t>Τ</a:t>
            </a:r>
            <a:r>
              <a:rPr spc="5" dirty="0"/>
              <a:t>αμ</a:t>
            </a:r>
            <a:r>
              <a:rPr spc="-10" dirty="0"/>
              <a:t>εί</a:t>
            </a:r>
            <a:r>
              <a:rPr dirty="0"/>
              <a:t>ο </a:t>
            </a:r>
            <a:r>
              <a:rPr spc="-5" dirty="0"/>
              <a:t>Π</a:t>
            </a:r>
            <a:r>
              <a:rPr spc="-10" dirty="0"/>
              <a:t>ε</a:t>
            </a:r>
            <a:r>
              <a:rPr spc="-5" dirty="0"/>
              <a:t>ρ</a:t>
            </a:r>
            <a:r>
              <a:rPr spc="-10" dirty="0"/>
              <a:t>ι</a:t>
            </a:r>
            <a:r>
              <a:rPr dirty="0"/>
              <a:t>φ</a:t>
            </a:r>
            <a:r>
              <a:rPr spc="-10" dirty="0"/>
              <a:t>ε</a:t>
            </a:r>
            <a:r>
              <a:rPr spc="-5" dirty="0"/>
              <a:t>ρ</a:t>
            </a:r>
            <a:r>
              <a:rPr spc="-10" dirty="0"/>
              <a:t>ει</a:t>
            </a:r>
            <a:r>
              <a:rPr spc="5" dirty="0"/>
              <a:t>α</a:t>
            </a:r>
            <a:r>
              <a:rPr spc="-5" dirty="0"/>
              <a:t>κ</a:t>
            </a:r>
            <a:r>
              <a:rPr dirty="0"/>
              <a:t>ής</a:t>
            </a:r>
            <a:r>
              <a:rPr spc="-25" dirty="0"/>
              <a:t> </a:t>
            </a:r>
            <a:r>
              <a:rPr spc="-5" dirty="0"/>
              <a:t>Α</a:t>
            </a:r>
            <a:r>
              <a:rPr dirty="0"/>
              <a:t>ν</a:t>
            </a:r>
            <a:r>
              <a:rPr spc="-15" dirty="0"/>
              <a:t>ά</a:t>
            </a:r>
            <a:r>
              <a:rPr spc="-5" dirty="0"/>
              <a:t>π</a:t>
            </a:r>
            <a:r>
              <a:rPr dirty="0"/>
              <a:t>τυ</a:t>
            </a:r>
            <a:r>
              <a:rPr spc="-30" dirty="0"/>
              <a:t>ξ</a:t>
            </a:r>
            <a:r>
              <a:rPr dirty="0"/>
              <a:t>ης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8BE89-6DDB-4D62-9417-EA24AB2ADB48}" type="datetime1">
              <a:rPr lang="en-US" smtClean="0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672076" y="7037387"/>
            <a:ext cx="1014095" cy="16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Σ</a:t>
            </a:r>
            <a:r>
              <a:rPr dirty="0"/>
              <a:t>ε</a:t>
            </a:r>
            <a:r>
              <a:rPr spc="-15" dirty="0"/>
              <a:t>λ</a:t>
            </a:r>
            <a:r>
              <a:rPr dirty="0"/>
              <a:t>ίδα</a:t>
            </a:r>
            <a:r>
              <a:rPr spc="-10" dirty="0"/>
              <a:t> </a:t>
            </a:r>
            <a:fld id="{81D60167-4931-47E6-BA6A-407CBD079E47}" type="slidenum">
              <a:rPr b="1" spc="-10" dirty="0">
                <a:latin typeface="Calibri"/>
                <a:cs typeface="Calibri"/>
              </a:rPr>
              <a:pPr marL="12700">
                <a:lnSpc>
                  <a:spcPct val="100000"/>
                </a:lnSpc>
              </a:pPr>
              <a:t>‹#›</a:t>
            </a:fld>
            <a:r>
              <a:rPr b="1" spc="10" dirty="0">
                <a:latin typeface="Calibri"/>
                <a:cs typeface="Calibri"/>
              </a:rPr>
              <a:t> </a:t>
            </a:r>
            <a:r>
              <a:rPr spc="-5" dirty="0"/>
              <a:t>α</a:t>
            </a:r>
            <a:r>
              <a:rPr spc="-10" dirty="0"/>
              <a:t>π</a:t>
            </a:r>
            <a:r>
              <a:rPr dirty="0"/>
              <a:t>ό</a:t>
            </a:r>
            <a:r>
              <a:rPr spc="10" dirty="0"/>
              <a:t> </a:t>
            </a:r>
            <a:r>
              <a:rPr b="1" spc="-10" dirty="0">
                <a:latin typeface="Calibri"/>
                <a:cs typeface="Calibri"/>
              </a:rPr>
              <a:t>27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A525F76-22A5-4F3F-F98D-683412D7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8 - Εικόνα" descr="bionova logo.jpg">
            <a:extLst>
              <a:ext uri="{FF2B5EF4-FFF2-40B4-BE49-F238E27FC236}">
                <a16:creationId xmlns:a16="http://schemas.microsoft.com/office/drawing/2014/main" xmlns="" id="{C31F2B53-2154-766C-0FA8-101AD40FB0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700" y="200025"/>
            <a:ext cx="1476375" cy="1009650"/>
          </a:xfrm>
          <a:prstGeom prst="rect">
            <a:avLst/>
          </a:prstGeom>
        </p:spPr>
      </p:pic>
      <p:pic>
        <p:nvPicPr>
          <p:cNvPr id="5" name="7 - Εικόνα" descr="logo_deyaa.jpg">
            <a:extLst>
              <a:ext uri="{FF2B5EF4-FFF2-40B4-BE49-F238E27FC236}">
                <a16:creationId xmlns:a16="http://schemas.microsoft.com/office/drawing/2014/main" xmlns="" id="{C445778D-8532-C57F-E48A-BC51970110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8900" y="200025"/>
            <a:ext cx="2057400" cy="975880"/>
          </a:xfrm>
          <a:prstGeom prst="rect">
            <a:avLst/>
          </a:prstGeom>
        </p:spPr>
      </p:pic>
      <p:pic>
        <p:nvPicPr>
          <p:cNvPr id="6" name="8 - Εικόνα" descr="filodimos_i.jpg">
            <a:extLst>
              <a:ext uri="{FF2B5EF4-FFF2-40B4-BE49-F238E27FC236}">
                <a16:creationId xmlns:a16="http://schemas.microsoft.com/office/drawing/2014/main" xmlns="" id="{8BD0F126-85A2-B838-C610-98165BA51F0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4700" y="6524625"/>
            <a:ext cx="1371600" cy="822960"/>
          </a:xfrm>
          <a:prstGeom prst="rect">
            <a:avLst/>
          </a:prstGeom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xmlns="" id="{5EBA3F05-4535-57A4-AD72-0597F1EE0A17}"/>
              </a:ext>
            </a:extLst>
          </p:cNvPr>
          <p:cNvSpPr txBox="1">
            <a:spLocks/>
          </p:cNvSpPr>
          <p:nvPr/>
        </p:nvSpPr>
        <p:spPr>
          <a:xfrm>
            <a:off x="774699" y="1402792"/>
            <a:ext cx="9144000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2400" kern="0" dirty="0"/>
          </a:p>
          <a:p>
            <a:pPr algn="ctr"/>
            <a:r>
              <a:rPr lang="el-GR" sz="2400" kern="0" dirty="0"/>
              <a:t>Αντικατάσταση τμήματος κεντρικού αγωγού υδροδότησης Μακρυνείας και τμημάτων αγωγών Δ.Ε. Στράτου και ΑΓ. Κωνσταντίνου. </a:t>
            </a:r>
            <a:r>
              <a:rPr lang="el-GR" sz="2400" u="sng" kern="0" dirty="0"/>
              <a:t>Προμήθεια και εγκατάσταση συστημάτων τηλεμετρίας δικτύου ύδρευση</a:t>
            </a:r>
            <a:r>
              <a:rPr lang="el-GR" sz="2400" kern="0" dirty="0"/>
              <a:t>ς.</a:t>
            </a:r>
          </a:p>
          <a:p>
            <a:pPr algn="ctr"/>
            <a:endParaRPr lang="el-GR" kern="0" dirty="0"/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xmlns="" id="{C3B64FD1-3C35-B0CE-B824-EA0FC3308B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4699" y="3700019"/>
            <a:ext cx="9174988" cy="16619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l-GR" sz="2000" dirty="0"/>
              <a:t>Φορέας Υλοποίησης : ΔΕΥΑ ΑΓΡΙΝΙΟΥ</a:t>
            </a:r>
          </a:p>
          <a:p>
            <a:pPr algn="l">
              <a:lnSpc>
                <a:spcPct val="150000"/>
              </a:lnSpc>
            </a:pPr>
            <a:r>
              <a:rPr lang="el-GR" sz="2000" kern="0" dirty="0"/>
              <a:t>Ανάδοχος Έργου : ΑΦΟΙ ΤΣΕΛΙΟΥ ΑΕ</a:t>
            </a:r>
          </a:p>
          <a:p>
            <a:pPr algn="l">
              <a:lnSpc>
                <a:spcPct val="150000"/>
              </a:lnSpc>
            </a:pPr>
            <a:r>
              <a:rPr lang="el-GR" sz="2000" dirty="0"/>
              <a:t>Υλοποίηση Συστήματος Τηλεμετρίας : </a:t>
            </a:r>
            <a:r>
              <a:rPr lang="en-US" sz="2000" dirty="0"/>
              <a:t>BIONOVA </a:t>
            </a:r>
            <a:r>
              <a:rPr lang="el-GR" sz="2000" dirty="0"/>
              <a:t>– Συστήματα Περιβάλλοντος</a:t>
            </a:r>
          </a:p>
          <a:p>
            <a:pPr algn="ctr"/>
            <a:endParaRPr lang="el-GR" kern="0" dirty="0"/>
          </a:p>
        </p:txBody>
      </p:sp>
    </p:spTree>
    <p:extLst>
      <p:ext uri="{BB962C8B-B14F-4D97-AF65-F5344CB8AC3E}">
        <p14:creationId xmlns:p14="http://schemas.microsoft.com/office/powerpoint/2010/main" val="266950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D14FF7B-3243-FADD-3070-4B6881E11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76225"/>
            <a:ext cx="1447800" cy="745819"/>
          </a:xfrm>
          <a:prstGeom prst="rect">
            <a:avLst/>
          </a:prstGeom>
        </p:spPr>
      </p:pic>
      <p:pic>
        <p:nvPicPr>
          <p:cNvPr id="8" name="7 - Εικόνα" descr="Screenshot 2023-04-11 1054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8100" y="1266826"/>
            <a:ext cx="8236865" cy="5181600"/>
          </a:xfrm>
          <a:prstGeom prst="rect">
            <a:avLst/>
          </a:prstGeom>
        </p:spPr>
      </p:pic>
      <p:pic>
        <p:nvPicPr>
          <p:cNvPr id="10" name="9 - Εικόνα" descr="logo_dey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8900" y="200025"/>
            <a:ext cx="2057400" cy="975880"/>
          </a:xfrm>
          <a:prstGeom prst="rect">
            <a:avLst/>
          </a:prstGeom>
        </p:spPr>
      </p:pic>
      <p:pic>
        <p:nvPicPr>
          <p:cNvPr id="11" name="10 - Εικόνα" descr="bionova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300" y="200025"/>
            <a:ext cx="1476375" cy="1009650"/>
          </a:xfrm>
          <a:prstGeom prst="rect">
            <a:avLst/>
          </a:prstGeom>
        </p:spPr>
      </p:pic>
      <p:pic>
        <p:nvPicPr>
          <p:cNvPr id="12" name="11 - Εικόνα" descr="filodimos_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94700" y="6600825"/>
            <a:ext cx="13716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9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 2023-04-11 111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" y="1724025"/>
            <a:ext cx="4800600" cy="3445509"/>
          </a:xfrm>
          <a:prstGeom prst="rect">
            <a:avLst/>
          </a:prstGeom>
        </p:spPr>
      </p:pic>
      <p:pic>
        <p:nvPicPr>
          <p:cNvPr id="3" name="2 - Εικόνα" descr="Screenshot 2023-04-11 111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2900" y="1724025"/>
            <a:ext cx="4800600" cy="3440624"/>
          </a:xfrm>
          <a:prstGeom prst="rect">
            <a:avLst/>
          </a:prstGeom>
        </p:spPr>
      </p:pic>
      <p:pic>
        <p:nvPicPr>
          <p:cNvPr id="4" name="3 - Εικόνα" descr="logo_dey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8900" y="200025"/>
            <a:ext cx="2057400" cy="975880"/>
          </a:xfrm>
          <a:prstGeom prst="rect">
            <a:avLst/>
          </a:prstGeom>
        </p:spPr>
      </p:pic>
      <p:pic>
        <p:nvPicPr>
          <p:cNvPr id="5" name="4 - Εικόνα" descr="bionova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300" y="200025"/>
            <a:ext cx="1476375" cy="1009650"/>
          </a:xfrm>
          <a:prstGeom prst="rect">
            <a:avLst/>
          </a:prstGeom>
        </p:spPr>
      </p:pic>
      <p:pic>
        <p:nvPicPr>
          <p:cNvPr id="6" name="5 - Εικόνα" descr="filodimos_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94700" y="6600825"/>
            <a:ext cx="137160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 2023-04-11 111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0" y="1190625"/>
            <a:ext cx="8166100" cy="5103813"/>
          </a:xfrm>
          <a:prstGeom prst="rect">
            <a:avLst/>
          </a:prstGeom>
        </p:spPr>
      </p:pic>
      <p:pic>
        <p:nvPicPr>
          <p:cNvPr id="3" name="2 - Εικόνα" descr="logo_dey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8900" y="200025"/>
            <a:ext cx="2057400" cy="975880"/>
          </a:xfrm>
          <a:prstGeom prst="rect">
            <a:avLst/>
          </a:prstGeom>
        </p:spPr>
      </p:pic>
      <p:pic>
        <p:nvPicPr>
          <p:cNvPr id="4" name="3 - Εικόνα" descr="bionova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100" y="123825"/>
            <a:ext cx="1476375" cy="1009650"/>
          </a:xfrm>
          <a:prstGeom prst="rect">
            <a:avLst/>
          </a:prstGeom>
        </p:spPr>
      </p:pic>
      <p:pic>
        <p:nvPicPr>
          <p:cNvPr id="5" name="4 - Εικόνα" descr="filodimos_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4700" y="6600825"/>
            <a:ext cx="137160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Screenshot 2023-04-11 111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300" y="1190625"/>
            <a:ext cx="8733614" cy="5435765"/>
          </a:xfrm>
          <a:prstGeom prst="rect">
            <a:avLst/>
          </a:prstGeom>
        </p:spPr>
      </p:pic>
      <p:pic>
        <p:nvPicPr>
          <p:cNvPr id="4" name="3 - Εικόνα" descr="logo_dey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8900" y="200025"/>
            <a:ext cx="2057400" cy="975880"/>
          </a:xfrm>
          <a:prstGeom prst="rect">
            <a:avLst/>
          </a:prstGeom>
        </p:spPr>
      </p:pic>
      <p:pic>
        <p:nvPicPr>
          <p:cNvPr id="5" name="4 - Εικόνα" descr="bionova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00" y="123825"/>
            <a:ext cx="1476375" cy="1009650"/>
          </a:xfrm>
          <a:prstGeom prst="rect">
            <a:avLst/>
          </a:prstGeom>
        </p:spPr>
      </p:pic>
      <p:pic>
        <p:nvPicPr>
          <p:cNvPr id="6" name="5 - Εικόνα" descr="filodimos_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4700" y="6600825"/>
            <a:ext cx="137160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Ν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900" y="1266825"/>
            <a:ext cx="8534400" cy="5343035"/>
          </a:xfrm>
          <a:prstGeom prst="rect">
            <a:avLst/>
          </a:prstGeom>
        </p:spPr>
      </p:pic>
      <p:pic>
        <p:nvPicPr>
          <p:cNvPr id="3" name="2 - Εικόνα" descr="logo_dey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8900" y="200025"/>
            <a:ext cx="2057400" cy="975880"/>
          </a:xfrm>
          <a:prstGeom prst="rect">
            <a:avLst/>
          </a:prstGeom>
        </p:spPr>
      </p:pic>
      <p:pic>
        <p:nvPicPr>
          <p:cNvPr id="4" name="3 - Εικόνα" descr="bionova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00" y="200025"/>
            <a:ext cx="1476375" cy="1009650"/>
          </a:xfrm>
          <a:prstGeom prst="rect">
            <a:avLst/>
          </a:prstGeom>
        </p:spPr>
      </p:pic>
      <p:pic>
        <p:nvPicPr>
          <p:cNvPr id="5" name="4 - Εικόνα" descr="filodimos_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4700" y="6600825"/>
            <a:ext cx="137160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xmlns="" id="{B8328F37-8444-0032-F0C9-14044454F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1190625"/>
            <a:ext cx="9089390" cy="4585871"/>
          </a:xfrm>
        </p:spPr>
        <p:txBody>
          <a:bodyPr/>
          <a:lstStyle/>
          <a:p>
            <a:pPr algn="l"/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Υπάρχουσα κατάσταση :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•	Αργή ενημέρωση της Δ.Ε.Υ.Α. Αγρινίου σε βλάβες του δικτύου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o	Την μείωση της αξιοπιστίας της Δ.Ε.Υ.Α. ως προς τους καταναλωτές –  πελάτες</a:t>
            </a:r>
            <a:br>
              <a:rPr lang="el-GR" sz="2000" dirty="0"/>
            </a:br>
            <a:r>
              <a:rPr lang="el-GR" sz="2000" dirty="0"/>
              <a:t> </a:t>
            </a:r>
            <a:br>
              <a:rPr lang="el-GR" sz="2000" dirty="0"/>
            </a:br>
            <a:r>
              <a:rPr lang="el-GR" sz="2000" dirty="0"/>
              <a:t>o	Την πολύωρη διακοπή νερού 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•	Αδυναμία πρόβλεψης σχεδιασμού και προγραμματισμού των απαιτήσεων  του δικτύου.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endParaRPr lang="el-GR" dirty="0"/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A845EAF-230C-5B58-C84C-1DB001EFB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76225"/>
            <a:ext cx="1447800" cy="745819"/>
          </a:xfrm>
          <a:prstGeom prst="rect">
            <a:avLst/>
          </a:prstGeom>
        </p:spPr>
      </p:pic>
      <p:pic>
        <p:nvPicPr>
          <p:cNvPr id="6" name="5 - Εικόνα" descr="logo_dey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8900" y="200025"/>
            <a:ext cx="2057400" cy="975880"/>
          </a:xfrm>
          <a:prstGeom prst="rect">
            <a:avLst/>
          </a:prstGeom>
        </p:spPr>
      </p:pic>
      <p:pic>
        <p:nvPicPr>
          <p:cNvPr id="7" name="6 - Εικόνα" descr="bionova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00" y="200025"/>
            <a:ext cx="1476375" cy="1009650"/>
          </a:xfrm>
          <a:prstGeom prst="rect">
            <a:avLst/>
          </a:prstGeom>
        </p:spPr>
      </p:pic>
      <p:pic>
        <p:nvPicPr>
          <p:cNvPr id="8" name="7 - Εικόνα" descr="filodimos_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4700" y="6600825"/>
            <a:ext cx="13716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3349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xmlns="" id="{B8328F37-8444-0032-F0C9-14044454F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1190625"/>
            <a:ext cx="9089390" cy="4924425"/>
          </a:xfrm>
        </p:spPr>
        <p:txBody>
          <a:bodyPr/>
          <a:lstStyle/>
          <a:p>
            <a:pPr algn="l"/>
            <a:r>
              <a:rPr lang="el-GR" sz="2000" dirty="0"/>
              <a:t/>
            </a:r>
            <a:br>
              <a:rPr lang="el-GR" sz="2000" dirty="0"/>
            </a:br>
            <a:r>
              <a:rPr lang="el-GR" sz="2000" u="sng" dirty="0"/>
              <a:t>Με τα νέα συστήματα η ΔΕΥΑΑ μπορεί</a:t>
            </a:r>
            <a:r>
              <a:rPr lang="el-GR" sz="2000" dirty="0"/>
              <a:t>:</a:t>
            </a:r>
            <a:br>
              <a:rPr lang="el-GR" sz="2000" dirty="0"/>
            </a:br>
            <a:r>
              <a:rPr lang="el-GR" sz="2000" dirty="0"/>
              <a:t>- να έχει πάντα σαφή γνώση της λειτουργικής κατάστασης του συστήματος </a:t>
            </a:r>
            <a:br>
              <a:rPr lang="el-GR" sz="2000" dirty="0"/>
            </a:br>
            <a:r>
              <a:rPr lang="el-GR" sz="2000" dirty="0"/>
              <a:t>και να προβαίνει σε επιθυμητές διορθωτικές ενέργειες 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- ή και να </a:t>
            </a:r>
            <a:r>
              <a:rPr lang="el-GR" sz="2000" dirty="0" err="1"/>
              <a:t>προρυθμίζει</a:t>
            </a:r>
            <a:r>
              <a:rPr lang="el-GR" sz="2000" dirty="0"/>
              <a:t> παραμέτρους λειτουργίας του δικτύου, </a:t>
            </a:r>
            <a:br>
              <a:rPr lang="el-GR" sz="2000" dirty="0"/>
            </a:br>
            <a:r>
              <a:rPr lang="el-GR" sz="2000" dirty="0"/>
              <a:t>ώστε αυτό να λειτουργεί με βάση προκαθορισμένα «σενάρια» λειτουργίας. 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- είναι δυνατή η άμεση διακοπή οποιασδήποτε ζώνης ύδρευσης, με συνέπεια να μειωθούν σημαντικά οι ποσότητες νερού που χάνονται λόγω διαρροών.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- μέσω του ισοζυγίου που θα προκύπτει από την μέτρηση των εισόδων και εξόδων των αγωγών θα είναι δυνατός ο εντοπισμός των προβληματικών περιοχών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- μείωση στην υπερβολική κατανάλωση ηλεκτρικής ενέργειας </a:t>
            </a:r>
            <a:br>
              <a:rPr lang="el-GR" sz="2000" dirty="0"/>
            </a:br>
            <a:r>
              <a:rPr lang="el-GR" sz="2000" dirty="0"/>
              <a:t>και την επιβάρυνση του υδροφόρου ορίζοντα.</a:t>
            </a:r>
            <a:endParaRPr lang="el-GR" dirty="0"/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A845EAF-230C-5B58-C84C-1DB001EFB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76225"/>
            <a:ext cx="1447800" cy="745819"/>
          </a:xfrm>
          <a:prstGeom prst="rect">
            <a:avLst/>
          </a:prstGeom>
        </p:spPr>
      </p:pic>
      <p:pic>
        <p:nvPicPr>
          <p:cNvPr id="8" name="7 - Εικόνα" descr="logo_dey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8900" y="200025"/>
            <a:ext cx="2057400" cy="975880"/>
          </a:xfrm>
          <a:prstGeom prst="rect">
            <a:avLst/>
          </a:prstGeom>
        </p:spPr>
      </p:pic>
      <p:pic>
        <p:nvPicPr>
          <p:cNvPr id="9" name="8 - Εικόνα" descr="bionova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00" y="200025"/>
            <a:ext cx="1476375" cy="1009650"/>
          </a:xfrm>
          <a:prstGeom prst="rect">
            <a:avLst/>
          </a:prstGeom>
        </p:spPr>
      </p:pic>
      <p:pic>
        <p:nvPicPr>
          <p:cNvPr id="10" name="9 - Εικόνα" descr="filodimos_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4700" y="6600825"/>
            <a:ext cx="13716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519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xmlns="" id="{B8328F37-8444-0032-F0C9-14044454F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1190625"/>
            <a:ext cx="9089390" cy="5693866"/>
          </a:xfrm>
        </p:spPr>
        <p:txBody>
          <a:bodyPr/>
          <a:lstStyle/>
          <a:p>
            <a:pPr algn="l"/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•	Την εξασφάλιση των ποσοτήτων εκείνων του νερού που είναι ανά πάσα στιγμή ικανές να καλύπτουν ένα λογικό επίπεδο κατανάλωσης. 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•	Την διαφύλαξη και διατήρηση της ποιότητας του υδροφόρου ορίζοντα και της ποιότητας του προσφερόμενου νερού, αποφεύγοντας φαινόμενα και συνθήκες </a:t>
            </a:r>
            <a:r>
              <a:rPr lang="el-GR" sz="2000" dirty="0" err="1"/>
              <a:t>υπεράντλησης</a:t>
            </a:r>
            <a:r>
              <a:rPr lang="el-GR" sz="2000" dirty="0"/>
              <a:t> υπογείων υδάτων κι εξοικονόμησης του φυσικού πόρου. 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•	Την αδιάκοπη παροχή νερού, που ικανοποιεί τις προβλεπόμενες από το νόμο προδιαγραφές ποιότητας, μέσα από ένα δίκτυο διανομής και υπό την απαραίτητη πίεση. 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•	Την εξυπηρέτηση των καταναλωτών με άμεσο και αποτελεσματικό τρόπο. </a:t>
            </a:r>
            <a:br>
              <a:rPr lang="el-GR" sz="2000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A845EAF-230C-5B58-C84C-1DB001EFB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76225"/>
            <a:ext cx="1447800" cy="745819"/>
          </a:xfrm>
          <a:prstGeom prst="rect">
            <a:avLst/>
          </a:prstGeom>
        </p:spPr>
      </p:pic>
      <p:pic>
        <p:nvPicPr>
          <p:cNvPr id="6" name="5 - Εικόνα" descr="logo_dey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8900" y="200025"/>
            <a:ext cx="2057400" cy="975880"/>
          </a:xfrm>
          <a:prstGeom prst="rect">
            <a:avLst/>
          </a:prstGeom>
        </p:spPr>
      </p:pic>
      <p:pic>
        <p:nvPicPr>
          <p:cNvPr id="7" name="6 - Εικόνα" descr="bionova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00" y="200025"/>
            <a:ext cx="1476375" cy="1009650"/>
          </a:xfrm>
          <a:prstGeom prst="rect">
            <a:avLst/>
          </a:prstGeom>
        </p:spPr>
      </p:pic>
      <p:pic>
        <p:nvPicPr>
          <p:cNvPr id="8" name="7 - Εικόνα" descr="filodimos_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4700" y="6600825"/>
            <a:ext cx="13716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622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A845EAF-230C-5B58-C84C-1DB001EFB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76225"/>
            <a:ext cx="1447800" cy="745819"/>
          </a:xfrm>
          <a:prstGeom prst="rect">
            <a:avLst/>
          </a:prstGeom>
        </p:spPr>
      </p:pic>
      <p:sp>
        <p:nvSpPr>
          <p:cNvPr id="2" name="Τίτλος 4">
            <a:extLst>
              <a:ext uri="{FF2B5EF4-FFF2-40B4-BE49-F238E27FC236}">
                <a16:creationId xmlns:a16="http://schemas.microsoft.com/office/drawing/2014/main" xmlns="" id="{DAD9BDB2-A280-E5D8-27DB-E7F4C86B0861}"/>
              </a:ext>
            </a:extLst>
          </p:cNvPr>
          <p:cNvSpPr txBox="1">
            <a:spLocks/>
          </p:cNvSpPr>
          <p:nvPr/>
        </p:nvSpPr>
        <p:spPr>
          <a:xfrm>
            <a:off x="850900" y="1876425"/>
            <a:ext cx="9165590" cy="3315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R="66675" algn="ctr">
              <a:lnSpc>
                <a:spcPct val="118000"/>
              </a:lnSpc>
              <a:spcAft>
                <a:spcPts val="1200"/>
              </a:spcAft>
            </a:pPr>
            <a:r>
              <a:rPr lang="el-GR" u="sng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ΝΕΑ ΕΠΟΧΗ ΓΙΑ ΤΗΝ ΔΕΥΑΑ – ΠΡΟΚΛΗΣΕΙΣ</a:t>
            </a:r>
          </a:p>
          <a:p>
            <a:pPr marR="66675" algn="ctr">
              <a:lnSpc>
                <a:spcPct val="118000"/>
              </a:lnSpc>
              <a:spcAft>
                <a:spcPts val="1200"/>
              </a:spcAft>
            </a:pPr>
            <a:r>
              <a:rPr lang="el-GR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Προκύπτουν ε</a:t>
            </a:r>
            <a:r>
              <a:rPr lang="el-GR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γγενείς προκλήσεις για την ΔΕΥΑΑ:</a:t>
            </a: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6675" lvl="0" indent="-342900" algn="ctr">
              <a:lnSpc>
                <a:spcPct val="115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l-GR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να παρακολουθεί τον τεράστιο όγκο πληροφοριών που λαμβάνεται καθημερινά από τ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 </a:t>
            </a:r>
            <a:r>
              <a:rPr lang="el-GR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ενιαίο σύστημα ελέγχου των δικτύων ύδρευσης, </a:t>
            </a: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6675" lvl="0" indent="-342900" algn="ctr">
              <a:lnSpc>
                <a:spcPct val="115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l-GR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να τα επεξεργάζεται, </a:t>
            </a: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6675" lvl="0" indent="-342900" algn="ctr">
              <a:lnSpc>
                <a:spcPct val="115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l-GR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να παίρνει και</a:t>
            </a:r>
            <a:r>
              <a:rPr lang="el-GR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να υλοποιεί τις απαραίτητες καθημερινές, τακτικές και στρατηγικές αποφάσεις.</a:t>
            </a:r>
          </a:p>
          <a:p>
            <a:pPr marL="342900" marR="66675" lvl="0" indent="-342900" algn="ctr">
              <a:lnSpc>
                <a:spcPct val="115000"/>
              </a:lnSpc>
              <a:spcAft>
                <a:spcPts val="1200"/>
              </a:spcAft>
              <a:buFont typeface="+mj-lt"/>
              <a:buAutoNum type="arabicParenR"/>
            </a:pP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4 - Εικόνα" descr="logo_dey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8900" y="200025"/>
            <a:ext cx="2057400" cy="975880"/>
          </a:xfrm>
          <a:prstGeom prst="rect">
            <a:avLst/>
          </a:prstGeom>
        </p:spPr>
      </p:pic>
      <p:pic>
        <p:nvPicPr>
          <p:cNvPr id="6" name="5 - Εικόνα" descr="bionova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00" y="200025"/>
            <a:ext cx="1476375" cy="1009650"/>
          </a:xfrm>
          <a:prstGeom prst="rect">
            <a:avLst/>
          </a:prstGeom>
        </p:spPr>
      </p:pic>
      <p:pic>
        <p:nvPicPr>
          <p:cNvPr id="7" name="6 - Εικόνα" descr="filodimos_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4700" y="6600825"/>
            <a:ext cx="13716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3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>
            <a:extLst>
              <a:ext uri="{FF2B5EF4-FFF2-40B4-BE49-F238E27FC236}">
                <a16:creationId xmlns:a16="http://schemas.microsoft.com/office/drawing/2014/main" xmlns="" id="{872F3D2E-C88A-420C-6F30-74FBCAC92090}"/>
              </a:ext>
            </a:extLst>
          </p:cNvPr>
          <p:cNvSpPr txBox="1">
            <a:spLocks/>
          </p:cNvSpPr>
          <p:nvPr/>
        </p:nvSpPr>
        <p:spPr>
          <a:xfrm>
            <a:off x="698500" y="1590676"/>
            <a:ext cx="9271480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sz="2400" kern="0" dirty="0"/>
          </a:p>
          <a:p>
            <a:r>
              <a:rPr lang="el-GR" sz="2400" kern="0" dirty="0"/>
              <a:t>Αντικείμενο της Προμήθειας του συστήματος τηλεμετρίας:</a:t>
            </a:r>
          </a:p>
          <a:p>
            <a:pPr marL="342900" indent="-342900">
              <a:buFontTx/>
              <a:buChar char="-"/>
            </a:pPr>
            <a:r>
              <a:rPr lang="el-GR" sz="2400" kern="0" dirty="0"/>
              <a:t>Ενσωμάτωση των εγκαταστάσεων της Δ.Ε. Στράτου &amp; Νεάπολης</a:t>
            </a:r>
          </a:p>
          <a:p>
            <a:pPr marL="342900" indent="-342900">
              <a:buFontTx/>
              <a:buChar char="-"/>
            </a:pPr>
            <a:r>
              <a:rPr lang="el-GR" sz="2400" kern="0" dirty="0"/>
              <a:t>Ενσωμάτωση των εγκαταστάσεων της Δ.Ε. </a:t>
            </a:r>
            <a:r>
              <a:rPr lang="el-GR" sz="2400" kern="0" dirty="0" err="1"/>
              <a:t>Μακρυνείας</a:t>
            </a:r>
            <a:r>
              <a:rPr lang="el-GR" sz="2400" kern="0" dirty="0"/>
              <a:t> &amp; </a:t>
            </a:r>
            <a:r>
              <a:rPr lang="el-GR" sz="2400" kern="0" dirty="0" err="1"/>
              <a:t>Παραβόλας</a:t>
            </a:r>
            <a:endParaRPr lang="el-GR" sz="2400" kern="0" dirty="0"/>
          </a:p>
          <a:p>
            <a:pPr algn="ctr"/>
            <a:endParaRPr lang="el-GR" kern="0" dirty="0"/>
          </a:p>
          <a:p>
            <a:pPr algn="ctr"/>
            <a:endParaRPr lang="el-GR" kern="0" dirty="0"/>
          </a:p>
        </p:txBody>
      </p:sp>
      <p:pic>
        <p:nvPicPr>
          <p:cNvPr id="7" name="6 - Εικόνα" descr="Screenshot 2023-04-11 105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500" y="3324238"/>
            <a:ext cx="4602933" cy="2895587"/>
          </a:xfrm>
          <a:prstGeom prst="rect">
            <a:avLst/>
          </a:prstGeom>
        </p:spPr>
      </p:pic>
      <p:pic>
        <p:nvPicPr>
          <p:cNvPr id="8" name="7 - Εικόνα" descr="logo_dey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8900" y="200025"/>
            <a:ext cx="2057400" cy="975880"/>
          </a:xfrm>
          <a:prstGeom prst="rect">
            <a:avLst/>
          </a:prstGeom>
        </p:spPr>
      </p:pic>
      <p:pic>
        <p:nvPicPr>
          <p:cNvPr id="9" name="8 - Εικόνα" descr="bionova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300" y="200025"/>
            <a:ext cx="1476375" cy="1009650"/>
          </a:xfrm>
          <a:prstGeom prst="rect">
            <a:avLst/>
          </a:prstGeom>
        </p:spPr>
      </p:pic>
      <p:pic>
        <p:nvPicPr>
          <p:cNvPr id="10" name="9 - Εικόνα" descr="filodimos_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94700" y="6600825"/>
            <a:ext cx="1371600" cy="82296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586930F-2E3A-5B88-2142-63F02CA3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8 - Εικόνα" descr="Screenshot 2023-04-11 111810.jpg">
            <a:extLst>
              <a:ext uri="{FF2B5EF4-FFF2-40B4-BE49-F238E27FC236}">
                <a16:creationId xmlns:a16="http://schemas.microsoft.com/office/drawing/2014/main" xmlns="" id="{0ED29BE3-FC7D-3791-74CA-0647D50537C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25" y="3324237"/>
            <a:ext cx="4635955" cy="28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xmlns="" id="{B8328F37-8444-0032-F0C9-14044454F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1190625"/>
            <a:ext cx="9089390" cy="2739211"/>
          </a:xfrm>
        </p:spPr>
        <p:txBody>
          <a:bodyPr/>
          <a:lstStyle/>
          <a:p>
            <a:pPr algn="l"/>
            <a:r>
              <a:rPr lang="el-GR" sz="2000" dirty="0"/>
              <a:t>Το αντικείμενο της </a:t>
            </a:r>
            <a:r>
              <a:rPr lang="en-US" sz="2000" dirty="0"/>
              <a:t>BIONOVA</a:t>
            </a:r>
            <a:r>
              <a:rPr lang="el-GR" sz="2000" dirty="0"/>
              <a:t>: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- </a:t>
            </a:r>
            <a:r>
              <a:rPr lang="el-GR" sz="2000" b="1" dirty="0"/>
              <a:t>Κεντρικό Σύστημα Ελέγχου (ΚΣΕ): </a:t>
            </a:r>
            <a:r>
              <a:rPr lang="el-GR" sz="2000" dirty="0"/>
              <a:t>επέκταση συστήματος </a:t>
            </a:r>
            <a:r>
              <a:rPr lang="en-US" sz="2000" dirty="0" err="1"/>
              <a:t>scada</a:t>
            </a:r>
            <a:r>
              <a:rPr lang="el-GR" sz="2000" dirty="0"/>
              <a:t> και επικοινωνιών, ανάπτυξη λογισμικού</a:t>
            </a:r>
            <a:r>
              <a:rPr lang="el-GR" sz="2000" b="1" dirty="0"/>
              <a:t> 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/>
              <a:t>- </a:t>
            </a:r>
            <a:r>
              <a:rPr lang="en-US" sz="2000" b="1" dirty="0"/>
              <a:t>17</a:t>
            </a:r>
            <a:r>
              <a:rPr lang="el-GR" sz="2000" b="1" dirty="0"/>
              <a:t> Περιφερειακοί Σταθμοί Ελέγχου (ΠΣΕ</a:t>
            </a:r>
            <a:r>
              <a:rPr lang="el-GR" sz="2000" dirty="0"/>
              <a:t>) συνδεδεμένοι με εγκαταστάσεις του Δικτύου Ύδρευσης (αντλιοστάσια – δεξαμενές – γεωτρήσεις), 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endParaRPr lang="el-GR" dirty="0"/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A845EAF-230C-5B58-C84C-1DB001EFB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76225"/>
            <a:ext cx="1447800" cy="745819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xmlns="" id="{3EED8272-0461-5CDF-DC93-4B3431C5D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219003"/>
              </p:ext>
            </p:extLst>
          </p:nvPr>
        </p:nvGraphicFramePr>
        <p:xfrm>
          <a:off x="1841500" y="3476625"/>
          <a:ext cx="6553200" cy="19168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3488">
                  <a:extLst>
                    <a:ext uri="{9D8B030D-6E8A-4147-A177-3AD203B41FA5}">
                      <a16:colId xmlns:a16="http://schemas.microsoft.com/office/drawing/2014/main" xmlns="" val="2138526505"/>
                    </a:ext>
                  </a:extLst>
                </a:gridCol>
                <a:gridCol w="3429712">
                  <a:extLst>
                    <a:ext uri="{9D8B030D-6E8A-4147-A177-3AD203B41FA5}">
                      <a16:colId xmlns:a16="http://schemas.microsoft.com/office/drawing/2014/main" xmlns="" val="3117626589"/>
                    </a:ext>
                  </a:extLst>
                </a:gridCol>
              </a:tblGrid>
              <a:tr h="37620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</a:rPr>
                        <a:t> 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ΑΡΙΘΜΟΣ</a:t>
                      </a:r>
                      <a:r>
                        <a:rPr lang="el-GR" sz="1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ΠΣΕ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616721967"/>
                  </a:ext>
                </a:extLst>
              </a:tr>
              <a:tr h="35829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ΓΕΩΤΡΗΣΕΙΣ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</a:rPr>
                        <a:t>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839620350"/>
                  </a:ext>
                </a:extLst>
              </a:tr>
              <a:tr h="35829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ΔΕΞ. ΜΕ ΑΝΤΛΙΑ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602793863"/>
                  </a:ext>
                </a:extLst>
              </a:tr>
              <a:tr h="35829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ΔΕΞΑΜΕΝΕΣ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472746102"/>
                  </a:ext>
                </a:extLst>
              </a:tr>
              <a:tr h="46578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u="none" strike="noStrike" dirty="0">
                          <a:effectLst/>
                        </a:rPr>
                        <a:t>ΣΥΝΟΛΟ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034537492"/>
                  </a:ext>
                </a:extLst>
              </a:tr>
            </a:tbl>
          </a:graphicData>
        </a:graphic>
      </p:graphicFrame>
      <p:pic>
        <p:nvPicPr>
          <p:cNvPr id="6" name="5 - Εικόνα" descr="logo_dey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8900" y="200025"/>
            <a:ext cx="2057400" cy="975880"/>
          </a:xfrm>
          <a:prstGeom prst="rect">
            <a:avLst/>
          </a:prstGeom>
        </p:spPr>
      </p:pic>
      <p:pic>
        <p:nvPicPr>
          <p:cNvPr id="7" name="6 - Εικόνα" descr="bionova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00" y="200025"/>
            <a:ext cx="1476375" cy="1009650"/>
          </a:xfrm>
          <a:prstGeom prst="rect">
            <a:avLst/>
          </a:prstGeom>
        </p:spPr>
      </p:pic>
      <p:pic>
        <p:nvPicPr>
          <p:cNvPr id="8" name="7 - Εικόνα" descr="filodimos_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4700" y="6600825"/>
            <a:ext cx="13716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Βέλος: Δεξιό 37">
            <a:extLst>
              <a:ext uri="{FF2B5EF4-FFF2-40B4-BE49-F238E27FC236}">
                <a16:creationId xmlns:a16="http://schemas.microsoft.com/office/drawing/2014/main" xmlns="" id="{20104BD3-4520-EC69-B4CC-3A58E7E92D8C}"/>
              </a:ext>
            </a:extLst>
          </p:cNvPr>
          <p:cNvSpPr/>
          <p:nvPr/>
        </p:nvSpPr>
        <p:spPr>
          <a:xfrm>
            <a:off x="1499632" y="946150"/>
            <a:ext cx="7694136" cy="5670550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A845EAF-230C-5B58-C84C-1DB001EFB3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76225"/>
            <a:ext cx="1447800" cy="745819"/>
          </a:xfrm>
          <a:prstGeom prst="rect">
            <a:avLst/>
          </a:prstGeom>
        </p:spPr>
      </p:pic>
      <p:grpSp>
        <p:nvGrpSpPr>
          <p:cNvPr id="23" name="Ομάδα 22">
            <a:extLst>
              <a:ext uri="{FF2B5EF4-FFF2-40B4-BE49-F238E27FC236}">
                <a16:creationId xmlns:a16="http://schemas.microsoft.com/office/drawing/2014/main" xmlns="" id="{50BDFF2E-2284-A3AF-2F48-BBF2D960A301}"/>
              </a:ext>
            </a:extLst>
          </p:cNvPr>
          <p:cNvGrpSpPr/>
          <p:nvPr/>
        </p:nvGrpSpPr>
        <p:grpSpPr>
          <a:xfrm>
            <a:off x="838855" y="2647315"/>
            <a:ext cx="1739224" cy="2268220"/>
            <a:chOff x="3977" y="1701165"/>
            <a:chExt cx="1739224" cy="2268220"/>
          </a:xfrm>
        </p:grpSpPr>
        <p:sp>
          <p:nvSpPr>
            <p:cNvPr id="36" name="Ορθογώνιο: Στρογγύλεμα γωνιών 35">
              <a:extLst>
                <a:ext uri="{FF2B5EF4-FFF2-40B4-BE49-F238E27FC236}">
                  <a16:creationId xmlns:a16="http://schemas.microsoft.com/office/drawing/2014/main" xmlns="" id="{E3246F9D-EF7C-5433-505C-5525D5152826}"/>
                </a:ext>
              </a:extLst>
            </p:cNvPr>
            <p:cNvSpPr/>
            <p:nvPr/>
          </p:nvSpPr>
          <p:spPr>
            <a:xfrm>
              <a:off x="3977" y="1701165"/>
              <a:ext cx="1739224" cy="2268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Ορθογώνιο: Στρογγύλεμα γωνιών 4">
              <a:extLst>
                <a:ext uri="{FF2B5EF4-FFF2-40B4-BE49-F238E27FC236}">
                  <a16:creationId xmlns:a16="http://schemas.microsoft.com/office/drawing/2014/main" xmlns="" id="{85A5C21B-6C55-F44D-0F9A-C467E3C7C9D4}"/>
                </a:ext>
              </a:extLst>
            </p:cNvPr>
            <p:cNvSpPr txBox="1"/>
            <p:nvPr/>
          </p:nvSpPr>
          <p:spPr>
            <a:xfrm>
              <a:off x="88879" y="1786067"/>
              <a:ext cx="1569420" cy="2098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/>
                <a:t>ΜΕΛΕΤΗ - ΣΧΕΔΙΑΣΜΟΣ</a:t>
              </a:r>
              <a:endParaRPr lang="en-US" sz="1500" kern="1200"/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xmlns="" id="{340FFEF1-126A-A45E-F902-1CC52B6F654D}"/>
              </a:ext>
            </a:extLst>
          </p:cNvPr>
          <p:cNvGrpSpPr/>
          <p:nvPr/>
        </p:nvGrpSpPr>
        <p:grpSpPr>
          <a:xfrm>
            <a:off x="2636762" y="2647315"/>
            <a:ext cx="1739224" cy="2268220"/>
            <a:chOff x="1801884" y="1701165"/>
            <a:chExt cx="1739224" cy="2268220"/>
          </a:xfrm>
        </p:grpSpPr>
        <p:sp>
          <p:nvSpPr>
            <p:cNvPr id="34" name="Ορθογώνιο: Στρογγύλεμα γωνιών 33">
              <a:extLst>
                <a:ext uri="{FF2B5EF4-FFF2-40B4-BE49-F238E27FC236}">
                  <a16:creationId xmlns:a16="http://schemas.microsoft.com/office/drawing/2014/main" xmlns="" id="{EE248E93-54D8-FDEA-F5C0-1EA48DDF855E}"/>
                </a:ext>
              </a:extLst>
            </p:cNvPr>
            <p:cNvSpPr/>
            <p:nvPr/>
          </p:nvSpPr>
          <p:spPr>
            <a:xfrm>
              <a:off x="1801884" y="1701165"/>
              <a:ext cx="1739224" cy="2268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Ορθογώνιο: Στρογγύλεμα γωνιών 6">
              <a:extLst>
                <a:ext uri="{FF2B5EF4-FFF2-40B4-BE49-F238E27FC236}">
                  <a16:creationId xmlns:a16="http://schemas.microsoft.com/office/drawing/2014/main" xmlns="" id="{48F2C406-99B8-7186-7DE2-872C043B51C1}"/>
                </a:ext>
              </a:extLst>
            </p:cNvPr>
            <p:cNvSpPr txBox="1"/>
            <p:nvPr/>
          </p:nvSpPr>
          <p:spPr>
            <a:xfrm>
              <a:off x="1886786" y="1786067"/>
              <a:ext cx="1569420" cy="2098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/>
                <a:t>ΥΛΟΠΟΙΗΣΗ</a:t>
              </a:r>
              <a:endParaRPr lang="en-US" sz="1500" kern="1200"/>
            </a:p>
          </p:txBody>
        </p:sp>
      </p:grpSp>
      <p:grpSp>
        <p:nvGrpSpPr>
          <p:cNvPr id="25" name="Ομάδα 24">
            <a:extLst>
              <a:ext uri="{FF2B5EF4-FFF2-40B4-BE49-F238E27FC236}">
                <a16:creationId xmlns:a16="http://schemas.microsoft.com/office/drawing/2014/main" xmlns="" id="{6249E546-2A89-450D-8E16-0353C03CD94C}"/>
              </a:ext>
            </a:extLst>
          </p:cNvPr>
          <p:cNvGrpSpPr/>
          <p:nvPr/>
        </p:nvGrpSpPr>
        <p:grpSpPr>
          <a:xfrm>
            <a:off x="4462948" y="2647315"/>
            <a:ext cx="1739224" cy="2268220"/>
            <a:chOff x="3628070" y="1701165"/>
            <a:chExt cx="1739224" cy="2268220"/>
          </a:xfrm>
        </p:grpSpPr>
        <p:sp>
          <p:nvSpPr>
            <p:cNvPr id="32" name="Ορθογώνιο: Στρογγύλεμα γωνιών 31">
              <a:extLst>
                <a:ext uri="{FF2B5EF4-FFF2-40B4-BE49-F238E27FC236}">
                  <a16:creationId xmlns:a16="http://schemas.microsoft.com/office/drawing/2014/main" xmlns="" id="{69DD43EC-FA62-416A-E05F-1068328DDC69}"/>
                </a:ext>
              </a:extLst>
            </p:cNvPr>
            <p:cNvSpPr/>
            <p:nvPr/>
          </p:nvSpPr>
          <p:spPr>
            <a:xfrm>
              <a:off x="3628070" y="1701165"/>
              <a:ext cx="1739224" cy="2268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Ορθογώνιο: Στρογγύλεμα γωνιών 8">
              <a:extLst>
                <a:ext uri="{FF2B5EF4-FFF2-40B4-BE49-F238E27FC236}">
                  <a16:creationId xmlns:a16="http://schemas.microsoft.com/office/drawing/2014/main" xmlns="" id="{C04F2C8A-E8A0-C9DA-C508-F7751D053457}"/>
                </a:ext>
              </a:extLst>
            </p:cNvPr>
            <p:cNvSpPr txBox="1"/>
            <p:nvPr/>
          </p:nvSpPr>
          <p:spPr>
            <a:xfrm>
              <a:off x="3712972" y="1786067"/>
              <a:ext cx="1569420" cy="2098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/>
                <a:t>ΛΕΙΤΟΥΡΓΙΑ -ΣΥΝΤΗΡΗΣΗ - ΕΠΕΚΤΑΣΗ</a:t>
              </a:r>
              <a:endParaRPr lang="en-US" sz="1500" kern="1200" dirty="0"/>
            </a:p>
          </p:txBody>
        </p:sp>
      </p:grpSp>
      <p:grpSp>
        <p:nvGrpSpPr>
          <p:cNvPr id="26" name="Ομάδα 25">
            <a:extLst>
              <a:ext uri="{FF2B5EF4-FFF2-40B4-BE49-F238E27FC236}">
                <a16:creationId xmlns:a16="http://schemas.microsoft.com/office/drawing/2014/main" xmlns="" id="{C8A189F7-FADF-86DB-EF96-9EA5CD6D0521}"/>
              </a:ext>
            </a:extLst>
          </p:cNvPr>
          <p:cNvGrpSpPr/>
          <p:nvPr/>
        </p:nvGrpSpPr>
        <p:grpSpPr>
          <a:xfrm>
            <a:off x="6289134" y="2647315"/>
            <a:ext cx="1739224" cy="2268220"/>
            <a:chOff x="5454256" y="1701165"/>
            <a:chExt cx="1739224" cy="2268220"/>
          </a:xfrm>
        </p:grpSpPr>
        <p:sp>
          <p:nvSpPr>
            <p:cNvPr id="30" name="Ορθογώνιο: Στρογγύλεμα γωνιών 29">
              <a:extLst>
                <a:ext uri="{FF2B5EF4-FFF2-40B4-BE49-F238E27FC236}">
                  <a16:creationId xmlns:a16="http://schemas.microsoft.com/office/drawing/2014/main" xmlns="" id="{24162537-1D03-10FF-6027-6A55EF0985F8}"/>
                </a:ext>
              </a:extLst>
            </p:cNvPr>
            <p:cNvSpPr/>
            <p:nvPr/>
          </p:nvSpPr>
          <p:spPr>
            <a:xfrm>
              <a:off x="5454256" y="1701165"/>
              <a:ext cx="1739224" cy="2268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Ορθογώνιο: Στρογγύλεμα γωνιών 10">
              <a:extLst>
                <a:ext uri="{FF2B5EF4-FFF2-40B4-BE49-F238E27FC236}">
                  <a16:creationId xmlns:a16="http://schemas.microsoft.com/office/drawing/2014/main" xmlns="" id="{55FC2769-128B-5323-C0B1-2D07BE33B786}"/>
                </a:ext>
              </a:extLst>
            </p:cNvPr>
            <p:cNvSpPr txBox="1"/>
            <p:nvPr/>
          </p:nvSpPr>
          <p:spPr>
            <a:xfrm>
              <a:off x="5539158" y="1786067"/>
              <a:ext cx="1569420" cy="2098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/>
                <a:t>ΣΥΛΛΟΓΗ - ΕΠΕΞΕΡΓΑΣΙΑ ΠΛΗΡΟΦΟΡΙΩΝ</a:t>
              </a:r>
              <a:endParaRPr lang="en-US" sz="1500" kern="1200"/>
            </a:p>
          </p:txBody>
        </p:sp>
      </p:grpSp>
      <p:grpSp>
        <p:nvGrpSpPr>
          <p:cNvPr id="27" name="Ομάδα 26">
            <a:extLst>
              <a:ext uri="{FF2B5EF4-FFF2-40B4-BE49-F238E27FC236}">
                <a16:creationId xmlns:a16="http://schemas.microsoft.com/office/drawing/2014/main" xmlns="" id="{6C32B511-27A3-3E5E-4380-20FFE22443F8}"/>
              </a:ext>
            </a:extLst>
          </p:cNvPr>
          <p:cNvGrpSpPr/>
          <p:nvPr/>
        </p:nvGrpSpPr>
        <p:grpSpPr>
          <a:xfrm>
            <a:off x="8115320" y="2647315"/>
            <a:ext cx="1739224" cy="2268220"/>
            <a:chOff x="7280442" y="1701165"/>
            <a:chExt cx="1739224" cy="2268220"/>
          </a:xfrm>
        </p:grpSpPr>
        <p:sp>
          <p:nvSpPr>
            <p:cNvPr id="28" name="Ορθογώνιο: Στρογγύλεμα γωνιών 27">
              <a:extLst>
                <a:ext uri="{FF2B5EF4-FFF2-40B4-BE49-F238E27FC236}">
                  <a16:creationId xmlns:a16="http://schemas.microsoft.com/office/drawing/2014/main" xmlns="" id="{3BE40FF2-D1F2-FCF7-08A0-FDD7EE30CD24}"/>
                </a:ext>
              </a:extLst>
            </p:cNvPr>
            <p:cNvSpPr/>
            <p:nvPr/>
          </p:nvSpPr>
          <p:spPr>
            <a:xfrm>
              <a:off x="7280442" y="1701165"/>
              <a:ext cx="1739224" cy="2268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Ορθογώνιο: Στρογγύλεμα γωνιών 12">
              <a:extLst>
                <a:ext uri="{FF2B5EF4-FFF2-40B4-BE49-F238E27FC236}">
                  <a16:creationId xmlns:a16="http://schemas.microsoft.com/office/drawing/2014/main" xmlns="" id="{80C86CBB-0D60-A503-E728-7EEC627F02C6}"/>
                </a:ext>
              </a:extLst>
            </p:cNvPr>
            <p:cNvSpPr txBox="1"/>
            <p:nvPr/>
          </p:nvSpPr>
          <p:spPr>
            <a:xfrm>
              <a:off x="7365344" y="1786067"/>
              <a:ext cx="1569420" cy="2098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/>
                <a:t>ΑΞΙΟΛΟΓΗΣΗ ΣΥΜΠΕΡΑΣΜΑΤΩΝ</a:t>
              </a:r>
              <a:endParaRPr lang="en-US" sz="1500" kern="1200"/>
            </a:p>
          </p:txBody>
        </p:sp>
      </p:grpSp>
      <p:grpSp>
        <p:nvGrpSpPr>
          <p:cNvPr id="39" name="Ομάδα 38">
            <a:extLst>
              <a:ext uri="{FF2B5EF4-FFF2-40B4-BE49-F238E27FC236}">
                <a16:creationId xmlns:a16="http://schemas.microsoft.com/office/drawing/2014/main" xmlns="" id="{3A684B50-624F-A5BE-D25E-5E76588CE3C5}"/>
              </a:ext>
            </a:extLst>
          </p:cNvPr>
          <p:cNvGrpSpPr/>
          <p:nvPr/>
        </p:nvGrpSpPr>
        <p:grpSpPr>
          <a:xfrm>
            <a:off x="878205" y="2647315"/>
            <a:ext cx="1739224" cy="2268220"/>
            <a:chOff x="3977" y="1701165"/>
            <a:chExt cx="1739224" cy="2268220"/>
          </a:xfrm>
        </p:grpSpPr>
        <p:sp>
          <p:nvSpPr>
            <p:cNvPr id="40" name="Ορθογώνιο: Στρογγύλεμα γωνιών 39">
              <a:extLst>
                <a:ext uri="{FF2B5EF4-FFF2-40B4-BE49-F238E27FC236}">
                  <a16:creationId xmlns:a16="http://schemas.microsoft.com/office/drawing/2014/main" xmlns="" id="{BB928DED-0F57-833F-6AF0-FD82C7F45E93}"/>
                </a:ext>
              </a:extLst>
            </p:cNvPr>
            <p:cNvSpPr/>
            <p:nvPr/>
          </p:nvSpPr>
          <p:spPr>
            <a:xfrm>
              <a:off x="3977" y="1701165"/>
              <a:ext cx="1739224" cy="2268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Ορθογώνιο: Στρογγύλεμα γωνιών 4">
              <a:extLst>
                <a:ext uri="{FF2B5EF4-FFF2-40B4-BE49-F238E27FC236}">
                  <a16:creationId xmlns:a16="http://schemas.microsoft.com/office/drawing/2014/main" xmlns="" id="{5A3A2415-F9AE-69B2-C279-3E4DF1CB64B7}"/>
                </a:ext>
              </a:extLst>
            </p:cNvPr>
            <p:cNvSpPr txBox="1"/>
            <p:nvPr/>
          </p:nvSpPr>
          <p:spPr>
            <a:xfrm>
              <a:off x="88879" y="1786067"/>
              <a:ext cx="1569420" cy="2098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/>
                <a:t>ΜΕΛΕΤΗ - ΣΧΕΔΙΑΣΜΟΣ</a:t>
              </a:r>
              <a:endParaRPr lang="en-US" sz="1500" kern="1200"/>
            </a:p>
          </p:txBody>
        </p:sp>
      </p:grpSp>
      <p:grpSp>
        <p:nvGrpSpPr>
          <p:cNvPr id="42" name="Ομάδα 41">
            <a:extLst>
              <a:ext uri="{FF2B5EF4-FFF2-40B4-BE49-F238E27FC236}">
                <a16:creationId xmlns:a16="http://schemas.microsoft.com/office/drawing/2014/main" xmlns="" id="{F7A3892F-BB25-4927-B240-2C4705818601}"/>
              </a:ext>
            </a:extLst>
          </p:cNvPr>
          <p:cNvGrpSpPr/>
          <p:nvPr/>
        </p:nvGrpSpPr>
        <p:grpSpPr>
          <a:xfrm>
            <a:off x="2676112" y="2647315"/>
            <a:ext cx="1739224" cy="2268220"/>
            <a:chOff x="1801884" y="1701165"/>
            <a:chExt cx="1739224" cy="2268220"/>
          </a:xfrm>
        </p:grpSpPr>
        <p:sp>
          <p:nvSpPr>
            <p:cNvPr id="43" name="Ορθογώνιο: Στρογγύλεμα γωνιών 42">
              <a:extLst>
                <a:ext uri="{FF2B5EF4-FFF2-40B4-BE49-F238E27FC236}">
                  <a16:creationId xmlns:a16="http://schemas.microsoft.com/office/drawing/2014/main" xmlns="" id="{9498C92B-A0D1-4233-B76E-1B7A9C696B22}"/>
                </a:ext>
              </a:extLst>
            </p:cNvPr>
            <p:cNvSpPr/>
            <p:nvPr/>
          </p:nvSpPr>
          <p:spPr>
            <a:xfrm>
              <a:off x="1801884" y="1701165"/>
              <a:ext cx="1739224" cy="2268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Ορθογώνιο: Στρογγύλεμα γωνιών 6">
              <a:extLst>
                <a:ext uri="{FF2B5EF4-FFF2-40B4-BE49-F238E27FC236}">
                  <a16:creationId xmlns:a16="http://schemas.microsoft.com/office/drawing/2014/main" xmlns="" id="{F0A0BEEE-DA2B-B7A5-022D-43CFF2D8AF42}"/>
                </a:ext>
              </a:extLst>
            </p:cNvPr>
            <p:cNvSpPr txBox="1"/>
            <p:nvPr/>
          </p:nvSpPr>
          <p:spPr>
            <a:xfrm>
              <a:off x="1886786" y="1786067"/>
              <a:ext cx="1569420" cy="2098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/>
                <a:t>ΥΛΟΠΟΙΗΣΗ</a:t>
              </a:r>
              <a:endParaRPr lang="en-US" sz="1500" kern="1200"/>
            </a:p>
          </p:txBody>
        </p:sp>
      </p:grpSp>
      <p:grpSp>
        <p:nvGrpSpPr>
          <p:cNvPr id="45" name="Ομάδα 44">
            <a:extLst>
              <a:ext uri="{FF2B5EF4-FFF2-40B4-BE49-F238E27FC236}">
                <a16:creationId xmlns:a16="http://schemas.microsoft.com/office/drawing/2014/main" xmlns="" id="{6302DACB-C8AA-1AD8-286F-06DE7982A938}"/>
              </a:ext>
            </a:extLst>
          </p:cNvPr>
          <p:cNvGrpSpPr/>
          <p:nvPr/>
        </p:nvGrpSpPr>
        <p:grpSpPr>
          <a:xfrm>
            <a:off x="4502298" y="2647315"/>
            <a:ext cx="1739224" cy="2268220"/>
            <a:chOff x="3628070" y="1701165"/>
            <a:chExt cx="1739224" cy="2268220"/>
          </a:xfrm>
        </p:grpSpPr>
        <p:sp>
          <p:nvSpPr>
            <p:cNvPr id="46" name="Ορθογώνιο: Στρογγύλεμα γωνιών 45">
              <a:extLst>
                <a:ext uri="{FF2B5EF4-FFF2-40B4-BE49-F238E27FC236}">
                  <a16:creationId xmlns:a16="http://schemas.microsoft.com/office/drawing/2014/main" xmlns="" id="{BC9F435D-03BE-70EE-BD95-5447E7BFEFBC}"/>
                </a:ext>
              </a:extLst>
            </p:cNvPr>
            <p:cNvSpPr/>
            <p:nvPr/>
          </p:nvSpPr>
          <p:spPr>
            <a:xfrm>
              <a:off x="3628070" y="1701165"/>
              <a:ext cx="1739224" cy="2268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Ορθογώνιο: Στρογγύλεμα γωνιών 8">
              <a:extLst>
                <a:ext uri="{FF2B5EF4-FFF2-40B4-BE49-F238E27FC236}">
                  <a16:creationId xmlns:a16="http://schemas.microsoft.com/office/drawing/2014/main" xmlns="" id="{BCB5F0B8-30ED-6354-1B59-88E35981F8D4}"/>
                </a:ext>
              </a:extLst>
            </p:cNvPr>
            <p:cNvSpPr txBox="1"/>
            <p:nvPr/>
          </p:nvSpPr>
          <p:spPr>
            <a:xfrm>
              <a:off x="3712972" y="1786067"/>
              <a:ext cx="1569420" cy="2098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/>
                <a:t>ΛΕΙΤΟΥΡΓΙΑ -ΣΥΝΤΗΡΗΣΗ - ΕΠΕΚΤΑΣΗ</a:t>
              </a:r>
              <a:endParaRPr lang="en-US" sz="1500" kern="1200" dirty="0"/>
            </a:p>
          </p:txBody>
        </p:sp>
      </p:grpSp>
      <p:grpSp>
        <p:nvGrpSpPr>
          <p:cNvPr id="48" name="Ομάδα 47">
            <a:extLst>
              <a:ext uri="{FF2B5EF4-FFF2-40B4-BE49-F238E27FC236}">
                <a16:creationId xmlns:a16="http://schemas.microsoft.com/office/drawing/2014/main" xmlns="" id="{33504814-CE72-1EB0-71F4-E6215246069A}"/>
              </a:ext>
            </a:extLst>
          </p:cNvPr>
          <p:cNvGrpSpPr/>
          <p:nvPr/>
        </p:nvGrpSpPr>
        <p:grpSpPr>
          <a:xfrm>
            <a:off x="6328484" y="2647315"/>
            <a:ext cx="1739224" cy="2268220"/>
            <a:chOff x="5454256" y="1701165"/>
            <a:chExt cx="1739224" cy="2268220"/>
          </a:xfrm>
        </p:grpSpPr>
        <p:sp>
          <p:nvSpPr>
            <p:cNvPr id="49" name="Ορθογώνιο: Στρογγύλεμα γωνιών 48">
              <a:extLst>
                <a:ext uri="{FF2B5EF4-FFF2-40B4-BE49-F238E27FC236}">
                  <a16:creationId xmlns:a16="http://schemas.microsoft.com/office/drawing/2014/main" xmlns="" id="{A2A68B3B-C5C8-C7DD-3F60-00037F44E327}"/>
                </a:ext>
              </a:extLst>
            </p:cNvPr>
            <p:cNvSpPr/>
            <p:nvPr/>
          </p:nvSpPr>
          <p:spPr>
            <a:xfrm>
              <a:off x="5454256" y="1701165"/>
              <a:ext cx="1739224" cy="2268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Ορθογώνιο: Στρογγύλεμα γωνιών 10">
              <a:extLst>
                <a:ext uri="{FF2B5EF4-FFF2-40B4-BE49-F238E27FC236}">
                  <a16:creationId xmlns:a16="http://schemas.microsoft.com/office/drawing/2014/main" xmlns="" id="{D98BB2FD-EB1A-E6BB-913C-A9E2AB2B76CE}"/>
                </a:ext>
              </a:extLst>
            </p:cNvPr>
            <p:cNvSpPr txBox="1"/>
            <p:nvPr/>
          </p:nvSpPr>
          <p:spPr>
            <a:xfrm>
              <a:off x="5539158" y="1786067"/>
              <a:ext cx="1569420" cy="2098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 dirty="0"/>
                <a:t>ΣΥΛΛΟΓΗ - ΕΠΕΞΕΡΓΑΣΙΑ ΠΛΗΡΟΦΟΡΙΩΝ</a:t>
              </a:r>
              <a:endParaRPr lang="en-US" sz="1500" kern="1200" dirty="0"/>
            </a:p>
          </p:txBody>
        </p:sp>
      </p:grpSp>
      <p:grpSp>
        <p:nvGrpSpPr>
          <p:cNvPr id="51" name="Ομάδα 50">
            <a:extLst>
              <a:ext uri="{FF2B5EF4-FFF2-40B4-BE49-F238E27FC236}">
                <a16:creationId xmlns:a16="http://schemas.microsoft.com/office/drawing/2014/main" xmlns="" id="{71E3B793-06FF-C399-0771-94229E2A1305}"/>
              </a:ext>
            </a:extLst>
          </p:cNvPr>
          <p:cNvGrpSpPr/>
          <p:nvPr/>
        </p:nvGrpSpPr>
        <p:grpSpPr>
          <a:xfrm>
            <a:off x="8154670" y="2647315"/>
            <a:ext cx="1739224" cy="2268220"/>
            <a:chOff x="7280442" y="1701165"/>
            <a:chExt cx="1739224" cy="2268220"/>
          </a:xfrm>
        </p:grpSpPr>
        <p:sp>
          <p:nvSpPr>
            <p:cNvPr id="52" name="Ορθογώνιο: Στρογγύλεμα γωνιών 51">
              <a:extLst>
                <a:ext uri="{FF2B5EF4-FFF2-40B4-BE49-F238E27FC236}">
                  <a16:creationId xmlns:a16="http://schemas.microsoft.com/office/drawing/2014/main" xmlns="" id="{DDB2C5A6-48DE-3F91-2A1D-C03B777161BB}"/>
                </a:ext>
              </a:extLst>
            </p:cNvPr>
            <p:cNvSpPr/>
            <p:nvPr/>
          </p:nvSpPr>
          <p:spPr>
            <a:xfrm>
              <a:off x="7280442" y="1701165"/>
              <a:ext cx="1739224" cy="22682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Ορθογώνιο: Στρογγύλεμα γωνιών 12">
              <a:extLst>
                <a:ext uri="{FF2B5EF4-FFF2-40B4-BE49-F238E27FC236}">
                  <a16:creationId xmlns:a16="http://schemas.microsoft.com/office/drawing/2014/main" xmlns="" id="{8563DF68-45D1-2D75-8679-60C89B739C6B}"/>
                </a:ext>
              </a:extLst>
            </p:cNvPr>
            <p:cNvSpPr txBox="1"/>
            <p:nvPr/>
          </p:nvSpPr>
          <p:spPr>
            <a:xfrm>
              <a:off x="7365344" y="1786067"/>
              <a:ext cx="1569420" cy="2098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500" kern="1200" dirty="0"/>
                <a:t>ΑΞΙΟΛΟΓΗΣΗ ΣΥΜΠΕΡΑΣΜΑΤΩΝ - ΔΙΟΙΚΗΣΗ</a:t>
              </a:r>
              <a:endParaRPr lang="en-US" sz="1500" kern="1200" dirty="0"/>
            </a:p>
          </p:txBody>
        </p:sp>
      </p:grpSp>
      <p:pic>
        <p:nvPicPr>
          <p:cNvPr id="54" name="53 - Εικόνα" descr="logo_dey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8900" y="200025"/>
            <a:ext cx="2057400" cy="975880"/>
          </a:xfrm>
          <a:prstGeom prst="rect">
            <a:avLst/>
          </a:prstGeom>
        </p:spPr>
      </p:pic>
      <p:pic>
        <p:nvPicPr>
          <p:cNvPr id="55" name="54 - Εικόνα" descr="bionova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300" y="200025"/>
            <a:ext cx="1476375" cy="1009650"/>
          </a:xfrm>
          <a:prstGeom prst="rect">
            <a:avLst/>
          </a:prstGeom>
        </p:spPr>
      </p:pic>
      <p:pic>
        <p:nvPicPr>
          <p:cNvPr id="56" name="55 - Εικόνα" descr="filodimos_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94700" y="6600825"/>
            <a:ext cx="13716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0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A845EAF-230C-5B58-C84C-1DB001EFB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76225"/>
            <a:ext cx="1447800" cy="745819"/>
          </a:xfrm>
          <a:prstGeom prst="rect">
            <a:avLst/>
          </a:prstGeom>
        </p:spPr>
      </p:pic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xmlns="" id="{C696F85D-8E86-0B56-C2E3-BA1D3CFD5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877067"/>
              </p:ext>
            </p:extLst>
          </p:nvPr>
        </p:nvGraphicFramePr>
        <p:xfrm>
          <a:off x="850900" y="1419225"/>
          <a:ext cx="9296400" cy="521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- Εικόνα" descr="logo_deya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08900" y="200025"/>
            <a:ext cx="2057400" cy="975880"/>
          </a:xfrm>
          <a:prstGeom prst="rect">
            <a:avLst/>
          </a:prstGeom>
        </p:spPr>
      </p:pic>
      <p:pic>
        <p:nvPicPr>
          <p:cNvPr id="6" name="5 - Εικόνα" descr="bionova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300" y="200025"/>
            <a:ext cx="1476375" cy="1009650"/>
          </a:xfrm>
          <a:prstGeom prst="rect">
            <a:avLst/>
          </a:prstGeom>
        </p:spPr>
      </p:pic>
      <p:pic>
        <p:nvPicPr>
          <p:cNvPr id="7" name="6 - Εικόνα" descr="filodimos_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94700" y="6600825"/>
            <a:ext cx="13716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1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9900" y="1046624"/>
            <a:ext cx="2635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250" b="1" dirty="0">
                <a:latin typeface="Calibri"/>
                <a:cs typeface="Calibri"/>
              </a:rPr>
              <a:t>ΠΣΕ 7 ΔΕΞΑΜΕΝΗ ΜΑΤΣΟΥΚΙΟΥ</a:t>
            </a:r>
          </a:p>
        </p:txBody>
      </p:sp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D14FF7B-3243-FADD-3070-4B6881E11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76225"/>
            <a:ext cx="1447800" cy="745819"/>
          </a:xfrm>
          <a:prstGeom prst="rect">
            <a:avLst/>
          </a:prstGeom>
        </p:spPr>
      </p:pic>
      <p:pic>
        <p:nvPicPr>
          <p:cNvPr id="8" name="7 - Εικόνα" descr="20221003_1407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12737" y="2109787"/>
            <a:ext cx="5143500" cy="3857625"/>
          </a:xfrm>
          <a:prstGeom prst="rect">
            <a:avLst/>
          </a:prstGeom>
        </p:spPr>
      </p:pic>
      <p:pic>
        <p:nvPicPr>
          <p:cNvPr id="10" name="9 - Εικόνα" descr="20230125_1354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089525" y="2133600"/>
            <a:ext cx="5105401" cy="3829051"/>
          </a:xfrm>
          <a:prstGeom prst="rect">
            <a:avLst/>
          </a:prstGeom>
        </p:spPr>
      </p:pic>
      <p:pic>
        <p:nvPicPr>
          <p:cNvPr id="11" name="10 - Εικόνα" descr="logo_deya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08900" y="200025"/>
            <a:ext cx="2057400" cy="975880"/>
          </a:xfrm>
          <a:prstGeom prst="rect">
            <a:avLst/>
          </a:prstGeom>
        </p:spPr>
      </p:pic>
      <p:pic>
        <p:nvPicPr>
          <p:cNvPr id="12" name="11 - Εικόνα" descr="bionova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300" y="200025"/>
            <a:ext cx="1476375" cy="1009650"/>
          </a:xfrm>
          <a:prstGeom prst="rect">
            <a:avLst/>
          </a:prstGeom>
        </p:spPr>
      </p:pic>
      <p:pic>
        <p:nvPicPr>
          <p:cNvPr id="13" name="12 - Εικόνα" descr="filodimos_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94700" y="6600825"/>
            <a:ext cx="137160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897440B-152E-62A6-0F88-AC2DE24D7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76225"/>
            <a:ext cx="1447800" cy="745819"/>
          </a:xfrm>
          <a:prstGeom prst="rect">
            <a:avLst/>
          </a:prstGeom>
        </p:spPr>
      </p:pic>
      <p:pic>
        <p:nvPicPr>
          <p:cNvPr id="7" name="6 - Εικόνα" descr="20230123_1446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06111" y="1911614"/>
            <a:ext cx="5158319" cy="3868740"/>
          </a:xfrm>
          <a:prstGeom prst="rect">
            <a:avLst/>
          </a:prstGeom>
        </p:spPr>
      </p:pic>
      <p:pic>
        <p:nvPicPr>
          <p:cNvPr id="8" name="7 - Εικόνα" descr="20230403_1218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308600" y="1914525"/>
            <a:ext cx="5181601" cy="3886201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4279900" y="1046624"/>
            <a:ext cx="2635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250" b="1" dirty="0">
                <a:latin typeface="Calibri"/>
                <a:cs typeface="Calibri"/>
              </a:rPr>
              <a:t>ΠΣΕ  11 Α/ΣΙΟ ΤΣΙΝΖΕΛΕΙΚΑ</a:t>
            </a:r>
          </a:p>
        </p:txBody>
      </p:sp>
      <p:pic>
        <p:nvPicPr>
          <p:cNvPr id="10" name="9 - Εικόνα" descr="logo_deya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08900" y="200025"/>
            <a:ext cx="2057400" cy="975880"/>
          </a:xfrm>
          <a:prstGeom prst="rect">
            <a:avLst/>
          </a:prstGeom>
        </p:spPr>
      </p:pic>
      <p:pic>
        <p:nvPicPr>
          <p:cNvPr id="11" name="10 - Εικόνα" descr="bionova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300" y="200025"/>
            <a:ext cx="1476375" cy="1009650"/>
          </a:xfrm>
          <a:prstGeom prst="rect">
            <a:avLst/>
          </a:prstGeom>
        </p:spPr>
      </p:pic>
      <p:pic>
        <p:nvPicPr>
          <p:cNvPr id="12" name="11 - Εικόνα" descr="filodimos_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94700" y="6600825"/>
            <a:ext cx="137160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66EEDC50-333C-4583-3849-C0D221290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136196"/>
            <a:ext cx="1447800" cy="745819"/>
          </a:xfrm>
          <a:prstGeom prst="rect">
            <a:avLst/>
          </a:prstGeom>
        </p:spPr>
      </p:pic>
      <p:pic>
        <p:nvPicPr>
          <p:cNvPr id="7" name="6 - Εικόνα" descr="20230207_1228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30199" y="1939925"/>
            <a:ext cx="5384801" cy="4038601"/>
          </a:xfrm>
          <a:prstGeom prst="rect">
            <a:avLst/>
          </a:prstGeom>
        </p:spPr>
      </p:pic>
      <p:pic>
        <p:nvPicPr>
          <p:cNvPr id="8" name="7 - Εικόνα" descr="20230207_142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130800" y="1939927"/>
            <a:ext cx="5384800" cy="403860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4279900" y="1046624"/>
            <a:ext cx="2635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250" b="1" dirty="0">
                <a:latin typeface="Calibri"/>
                <a:cs typeface="Calibri"/>
              </a:rPr>
              <a:t>ΠΣΕ 3 Α/ΣΙΟ ΓΟΥΡΙΩΤΙΣΣΑ &amp; ΡΙΓΑΝΗ</a:t>
            </a:r>
          </a:p>
        </p:txBody>
      </p:sp>
      <p:pic>
        <p:nvPicPr>
          <p:cNvPr id="10" name="9 - Εικόνα" descr="logo_deya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08900" y="123825"/>
            <a:ext cx="2057400" cy="1052080"/>
          </a:xfrm>
          <a:prstGeom prst="rect">
            <a:avLst/>
          </a:prstGeom>
        </p:spPr>
      </p:pic>
      <p:pic>
        <p:nvPicPr>
          <p:cNvPr id="11" name="10 - Εικόνα" descr="bionova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300" y="200025"/>
            <a:ext cx="1476375" cy="1009650"/>
          </a:xfrm>
          <a:prstGeom prst="rect">
            <a:avLst/>
          </a:prstGeom>
        </p:spPr>
      </p:pic>
      <p:pic>
        <p:nvPicPr>
          <p:cNvPr id="12" name="11 - Εικόνα" descr="filodimos_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94700" y="6646545"/>
            <a:ext cx="129540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F8D97793-8D81-C626-4811-361A4CACD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76225"/>
            <a:ext cx="1447800" cy="745819"/>
          </a:xfrm>
          <a:prstGeom prst="rect">
            <a:avLst/>
          </a:prstGeom>
        </p:spPr>
      </p:pic>
      <p:pic>
        <p:nvPicPr>
          <p:cNvPr id="9" name="8 - Εικόνα" descr="Screenshot 2023-04-11 111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0702" y="1419225"/>
            <a:ext cx="7985998" cy="4988001"/>
          </a:xfrm>
          <a:prstGeom prst="rect">
            <a:avLst/>
          </a:prstGeom>
        </p:spPr>
      </p:pic>
      <p:pic>
        <p:nvPicPr>
          <p:cNvPr id="10" name="9 - Εικόνα" descr="logo_dey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8900" y="200025"/>
            <a:ext cx="2057400" cy="975880"/>
          </a:xfrm>
          <a:prstGeom prst="rect">
            <a:avLst/>
          </a:prstGeom>
        </p:spPr>
      </p:pic>
      <p:pic>
        <p:nvPicPr>
          <p:cNvPr id="11" name="10 - Εικόνα" descr="bionova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300" y="200025"/>
            <a:ext cx="1476375" cy="1009650"/>
          </a:xfrm>
          <a:prstGeom prst="rect">
            <a:avLst/>
          </a:prstGeom>
        </p:spPr>
      </p:pic>
      <p:pic>
        <p:nvPicPr>
          <p:cNvPr id="12" name="11 - Εικόνα" descr="filodimos_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94700" y="6600825"/>
            <a:ext cx="1371600" cy="8229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265</Words>
  <Application>Microsoft Office PowerPoint</Application>
  <PresentationFormat>Προσαρμογή</PresentationFormat>
  <Paragraphs>50</Paragraphs>
  <Slides>18</Slides>
  <Notes>8</Notes>
  <HiddenSlides>3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Office Theme</vt:lpstr>
      <vt:lpstr>Παρουσίαση του PowerPoint</vt:lpstr>
      <vt:lpstr>Παρουσίαση του PowerPoint</vt:lpstr>
      <vt:lpstr>Το αντικείμενο της BIONOVA:  - Κεντρικό Σύστημα Ελέγχου (ΚΣΕ): επέκταση συστήματος scada και επικοινωνιών, ανάπτυξη λογισμικού   - 17 Περιφερειακοί Σταθμοί Ελέγχου (ΠΣΕ) συνδεδεμένοι με εγκαταστάσεις του Δικτύου Ύδρευσης (αντλιοστάσια – δεξαμενές – γεωτρήσεις), 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Υπάρχουσα κατάσταση :   • Αργή ενημέρωση της Δ.Ε.Υ.Α. Αγρινίου σε βλάβες του δικτύου  o Την μείωση της αξιοπιστίας της Δ.Ε.Υ.Α. ως προς τους καταναλωτές –  πελάτες   o Την πολύωρη διακοπή νερού   • Αδυναμία πρόβλεψης σχεδιασμού και προγραμματισμού των απαιτήσεων  του δικτύου.   </vt:lpstr>
      <vt:lpstr> Με τα νέα συστήματα η ΔΕΥΑΑ μπορεί: - να έχει πάντα σαφή γνώση της λειτουργικής κατάστασης του συστήματος  και να προβαίνει σε επιθυμητές διορθωτικές ενέργειες   - ή και να προρυθμίζει παραμέτρους λειτουργίας του δικτύου,  ώστε αυτό να λειτουργεί με βάση προκαθορισμένα «σενάρια» λειτουργίας.   - είναι δυνατή η άμεση διακοπή οποιασδήποτε ζώνης ύδρευσης, με συνέπεια να μειωθούν σημαντικά οι ποσότητες νερού που χάνονται λόγω διαρροών.  - μέσω του ισοζυγίου που θα προκύπτει από την μέτρηση των εισόδων και εξόδων των αγωγών θα είναι δυνατός ο εντοπισμός των προβληματικών περιοχών  - μείωση στην υπερβολική κατανάλωση ηλεκτρικής ενέργειας  και την επιβάρυνση του υδροφόρου ορίζοντα.</vt:lpstr>
      <vt:lpstr>  • Την εξασφάλιση των ποσοτήτων εκείνων του νερού που είναι ανά πάσα στιγμή ικανές να καλύπτουν ένα λογικό επίπεδο κατανάλωσης.   • Την διαφύλαξη και διατήρηση της ποιότητας του υδροφόρου ορίζοντα και της ποιότητας του προσφερόμενου νερού, αποφεύγοντας φαινόμενα και συνθήκες υπεράντλησης υπογείων υδάτων κι εξοικονόμησης του φυσικού πόρου.   • Την αδιάκοπη παροχή νερού, που ικανοποιεί τις προβλεπόμενες από το νόμο προδιαγραφές ποιότητας, μέσα από ένα δίκτυο διανομής και υπό την απαραίτητη πίεση.   • Την εξυπηρέτηση των καταναλωτών με άμεσο και αποτελεσματικό τρόπο.     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110</cp:revision>
  <dcterms:created xsi:type="dcterms:W3CDTF">2022-01-25T17:25:27Z</dcterms:created>
  <dcterms:modified xsi:type="dcterms:W3CDTF">2023-04-12T09:39:57Z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2022-01-25T00:00:00Z</vt:filetime>
  </property>
  <property fmtid="{D5CDD505-2E9C-101B-9397-08002B2CF9AE}" pid="3" name="LastSaved">
    <vt:filetime>2022-01-25T00:00:00Z</vt:filetime>
  </property>
</Properties>
</file>